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4D_45384E9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63_FAE1C7F3.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969" r:id="rId5"/>
  </p:sldMasterIdLst>
  <p:notesMasterIdLst>
    <p:notesMasterId r:id="rId29"/>
  </p:notesMasterIdLst>
  <p:sldIdLst>
    <p:sldId id="281" r:id="rId6"/>
    <p:sldId id="804" r:id="rId7"/>
    <p:sldId id="293" r:id="rId8"/>
    <p:sldId id="336" r:id="rId9"/>
    <p:sldId id="304" r:id="rId10"/>
    <p:sldId id="330" r:id="rId11"/>
    <p:sldId id="335" r:id="rId12"/>
    <p:sldId id="370" r:id="rId13"/>
    <p:sldId id="799" r:id="rId14"/>
    <p:sldId id="369" r:id="rId15"/>
    <p:sldId id="371" r:id="rId16"/>
    <p:sldId id="333" r:id="rId17"/>
    <p:sldId id="334" r:id="rId18"/>
    <p:sldId id="290" r:id="rId19"/>
    <p:sldId id="291" r:id="rId20"/>
    <p:sldId id="269" r:id="rId21"/>
    <p:sldId id="351" r:id="rId22"/>
    <p:sldId id="349" r:id="rId23"/>
    <p:sldId id="805" r:id="rId24"/>
    <p:sldId id="352" r:id="rId25"/>
    <p:sldId id="350" r:id="rId26"/>
    <p:sldId id="353" r:id="rId27"/>
    <p:sldId id="355" r:id="rId28"/>
  </p:sldIdLst>
  <p:sldSz cx="12192000" cy="6858000"/>
  <p:notesSz cx="6858000" cy="9144000"/>
  <p:embeddedFontLst>
    <p:embeddedFont>
      <p:font typeface="ADLaM Display" panose="02010000000000000000" pitchFamily="2" charset="0"/>
      <p:regular r:id="rId30"/>
    </p:embeddedFont>
    <p:embeddedFont>
      <p:font typeface="Montserrat Black" panose="00000A00000000000000" pitchFamily="2" charset="0"/>
      <p:bold r:id="rId31"/>
      <p:boldItalic r:id="rId32"/>
    </p:embeddedFont>
    <p:embeddedFont>
      <p:font typeface="Montserrat Bold" panose="00000800000000000000" pitchFamily="2" charset="0"/>
      <p:bold r:id="rId33"/>
    </p:embeddedFont>
    <p:embeddedFont>
      <p:font typeface="Montserrat ExtraBold" panose="00000900000000000000" pitchFamily="2" charset="0"/>
      <p:bold r:id="rId34"/>
      <p:boldItalic r:id="rId35"/>
    </p:embeddedFont>
    <p:embeddedFont>
      <p:font typeface="Montserrat SemiBold" panose="00000700000000000000" pitchFamily="2" charset="0"/>
      <p:bold r:id="rId36"/>
      <p:boldItalic r:id="rId37"/>
    </p:embeddedFont>
    <p:embeddedFont>
      <p:font typeface="Open Sans" panose="020B0606030504020204" pitchFamily="34" charset="0"/>
      <p:regular r:id="rId38"/>
      <p:bold r:id="rId39"/>
      <p:italic r:id="rId40"/>
      <p:boldItalic r:id="rId41"/>
    </p:embeddedFont>
    <p:embeddedFont>
      <p:font typeface="Segoe UI Emoji" panose="020B0502040204020203" pitchFamily="34" charset="0"/>
      <p:regular r:id="rId42"/>
    </p:embeddedFont>
  </p:embeddedFontLst>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521415D9-36F7-43E2-AB2F-B90AF26B5E84}">
      <p14:sectionLst xmlns:p14="http://schemas.microsoft.com/office/powerpoint/2010/main">
        <p14:section name="Default Section" id="{BECCCE7E-B1EE-4C48-B65C-188489FEF043}">
          <p14:sldIdLst>
            <p14:sldId id="281"/>
            <p14:sldId id="804"/>
          </p14:sldIdLst>
        </p14:section>
        <p14:section name="Focus group activity" id="{7074BD86-4A0F-48ED-AD8C-630CAC06A61F}">
          <p14:sldIdLst>
            <p14:sldId id="293"/>
            <p14:sldId id="336"/>
            <p14:sldId id="304"/>
            <p14:sldId id="330"/>
            <p14:sldId id="335"/>
            <p14:sldId id="370"/>
            <p14:sldId id="799"/>
            <p14:sldId id="369"/>
            <p14:sldId id="371"/>
            <p14:sldId id="333"/>
            <p14:sldId id="334"/>
            <p14:sldId id="290"/>
            <p14:sldId id="291"/>
            <p14:sldId id="269"/>
            <p14:sldId id="351"/>
            <p14:sldId id="349"/>
            <p14:sldId id="805"/>
            <p14:sldId id="352"/>
            <p14:sldId id="350"/>
            <p14:sldId id="353"/>
            <p14:sldId id="35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AE2704-B649-D3B7-17C9-1A3D00E8BCEC}" name="Begonia Arellano Jaimerena" initials="BA" userId="S::Begona.ArellanoJaimerena@deltares.nl::2e59069b-7992-4dc1-9b12-5955687964c7" providerId="AD"/>
  <p188:author id="{C67F903A-9D84-F5FE-3D12-35494A6A2912}" name="Marie VEYS" initials="MV" userId="S::marie.veys@lgi.earth::96f42fed-696f-4add-a7d9-fbd681f2c096" providerId="AD"/>
  <p188:author id="{34F93550-C422-C3A5-61DE-97C692EAC624}" name="James" initials="Ja" userId="S::james_temasol.ch#ext#@gtkfi.onmicrosoft.com::ee1dae39-69d3-41d7-b082-7cfdea6c6716" providerId="AD"/>
  <p188:author id="{EA60D27C-6904-025A-159E-46FF4E03FCDF}" name="Jenny Norrman" initials="JN" userId="S::jennyn_chalmers.se#ext#@gtkfi.onmicrosoft.com::ca9b8a0d-e8d2-4c96-8cbd-e61eb2d6e243" providerId="AD"/>
  <p188:author id="{6ADCF681-7ADC-B4E8-AB50-5F1AF55A927F}" name="Paul Drenning" initials="PD" userId="S::drenning@chalmers.se::286d3004-e9cd-451e-9f29-77b81d8a9293" providerId="AD"/>
  <p188:author id="{D027248A-B2A9-0F33-B749-9211866D6AE1}" name="Dain JUNG" initials="DJ" userId="S::dain.jung@lgi.earth::75561231-21b5-402b-9f49-e918b877835d" providerId="AD"/>
  <p188:author id="{76E992A0-2EAF-B231-1115-2EFDBC5A17B5}" name="Jenny Norrman" initials="JN" userId="S::jennyn@chalmers.se::4c9d0066-9788-4bd2-a794-bf4cbfb757df" providerId="AD"/>
  <p188:author id="{97B661A9-D204-A452-5B93-8224C4150AE0}" name="Agnès LOUBIERE" initials="AL" userId="S::agnes.loubiere@lgi.earth::64bbb84f-fa10-4d93-a2ef-32502b26522d" providerId="AD"/>
  <p188:author id="{86CC15B2-73F9-9477-71A6-DEE342880D78}" name="Marie VEYS" initials="MV" userId="S::marie.veys_lgi.earth#ext#@gtkfi.onmicrosoft.com::2e77a939-215f-4567-a02c-73ca41ebbd13" providerId="AD"/>
  <p188:author id="{6B864DCD-647D-2060-8FC5-926E564BE393}" name="Paul Drenning" initials="PD" userId="S::drenning_chalmers.se#ext#@gtkfi.onmicrosoft.com::49dd3517-5fb4-4e09-a168-673862ce37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7355"/>
    <a:srgbClr val="273528"/>
    <a:srgbClr val="8C6A5E"/>
    <a:srgbClr val="CFD9C1"/>
    <a:srgbClr val="95A67B"/>
    <a:srgbClr val="404841"/>
    <a:srgbClr val="876558"/>
    <a:srgbClr val="0B194D"/>
    <a:srgbClr val="FFFFFF"/>
    <a:srgbClr val="FF94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41" autoAdjust="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font" Target="fonts/font13.fntdata"/><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2.fntdata"/></Relationships>
</file>

<file path=ppt/comments/modernComment_14D_45384E9C.xml><?xml version="1.0" encoding="utf-8"?>
<p188:cmLst xmlns:a="http://schemas.openxmlformats.org/drawingml/2006/main" xmlns:r="http://schemas.openxmlformats.org/officeDocument/2006/relationships" xmlns:p188="http://schemas.microsoft.com/office/powerpoint/2018/8/main">
  <p188:cm id="{9C2B2D2D-0C2D-40D2-B4C4-34C9E51EEEA5}" authorId="{86CC15B2-73F9-9477-71A6-DEE342880D78}" status="resolved" created="2025-07-22T15:29:44.134" complete="100000">
    <ac:txMkLst xmlns:ac="http://schemas.microsoft.com/office/drawing/2013/main/command">
      <pc:docMk xmlns:pc="http://schemas.microsoft.com/office/powerpoint/2013/main/command"/>
      <pc:sldMk xmlns:pc="http://schemas.microsoft.com/office/powerpoint/2013/main/command" cId="1161318044" sldId="333"/>
      <ac:spMk id="31" creationId="{03AFD802-F25B-7163-B292-9524B145D75C}"/>
      <ac:txMk cp="5" len="5">
        <ac:context len="135" hash="4056385898"/>
      </ac:txMk>
    </ac:txMkLst>
    <p188:pos x="990600" y="293914"/>
    <p188:txBody>
      <a:bodyPr/>
      <a:lstStyle/>
      <a:p>
        <a:r>
          <a:rPr lang="fr-FR"/>
          <a:t>same two groups </a:t>
        </a:r>
      </a:p>
    </p188:txBody>
  </p188:cm>
</p188:cmLst>
</file>

<file path=ppt/comments/modernComment_163_FAE1C7F3.xml><?xml version="1.0" encoding="utf-8"?>
<p188:cmLst xmlns:a="http://schemas.openxmlformats.org/drawingml/2006/main" xmlns:r="http://schemas.openxmlformats.org/officeDocument/2006/relationships" xmlns:p188="http://schemas.microsoft.com/office/powerpoint/2018/8/main">
  <p188:cm id="{6B637578-482B-45D0-A843-0A3F0F9F4C5F}" authorId="{D027248A-B2A9-0F33-B749-9211866D6AE1}" created="2025-07-30T12:57:51.223">
    <ac:deMkLst xmlns:ac="http://schemas.microsoft.com/office/drawing/2013/main/command">
      <pc:docMk xmlns:pc="http://schemas.microsoft.com/office/powerpoint/2013/main/command"/>
      <pc:sldMk xmlns:pc="http://schemas.microsoft.com/office/powerpoint/2013/main/command" cId="4209100787" sldId="355"/>
      <ac:graphicFrameMk id="11" creationId="{056CBC5D-AD14-0FFE-E6E1-079CD43B16D1}"/>
    </ac:deMkLst>
    <p188:txBody>
      <a:bodyPr/>
      <a:lstStyle/>
      <a:p>
        <a:r>
          <a:rPr lang="fr-FR"/>
          <a:t>To change depending on the strategies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8CD710-5477-F69A-BCB4-A34E19E115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425C969-16A7-59F3-4254-049C949E80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6E42C05-7BDD-4457-B19B-BB17142A47A1}" type="datetimeFigureOut">
              <a:rPr lang="en-US"/>
              <a:pPr>
                <a:defRPr/>
              </a:pPr>
              <a:t>3/27/2026</a:t>
            </a:fld>
            <a:endParaRPr lang="en-US"/>
          </a:p>
        </p:txBody>
      </p:sp>
      <p:sp>
        <p:nvSpPr>
          <p:cNvPr id="4" name="Slide Image Placeholder 3">
            <a:extLst>
              <a:ext uri="{FF2B5EF4-FFF2-40B4-BE49-F238E27FC236}">
                <a16:creationId xmlns:a16="http://schemas.microsoft.com/office/drawing/2014/main" id="{40206732-395D-4FC2-D66D-601C828ACC4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3F389B8-93F8-2EFB-D1D9-797A4F5FDBA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42A2963-7701-177B-AFA9-E417219FED9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1D62E80-5292-44C5-9C2B-D063EE477A1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C06C00B-461A-46DC-A198-0B7C947DA72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58B97-1383-F513-C002-3E0A83A71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49867-62AC-24F1-3F6B-72B7F6A8F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A4FBE-71BB-6522-60B7-BD97BC97B544}"/>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BC4CD27A-4D85-5D85-7D3D-28972EB24DC1}"/>
              </a:ext>
            </a:extLst>
          </p:cNvPr>
          <p:cNvSpPr>
            <a:spLocks noGrp="1"/>
          </p:cNvSpPr>
          <p:nvPr>
            <p:ph type="sldNum" sz="quarter" idx="5"/>
          </p:nvPr>
        </p:nvSpPr>
        <p:spPr/>
        <p:txBody>
          <a:bodyPr/>
          <a:lstStyle/>
          <a:p>
            <a:pPr>
              <a:defRPr/>
            </a:pPr>
            <a:fld id="{DC06C00B-461A-46DC-A198-0B7C947DA720}" type="slidenum">
              <a:rPr lang="en-US" smtClean="0"/>
              <a:pPr>
                <a:defRPr/>
              </a:pPr>
              <a:t>2</a:t>
            </a:fld>
            <a:endParaRPr lang="en-US"/>
          </a:p>
        </p:txBody>
      </p:sp>
    </p:spTree>
    <p:extLst>
      <p:ext uri="{BB962C8B-B14F-4D97-AF65-F5344CB8AC3E}">
        <p14:creationId xmlns:p14="http://schemas.microsoft.com/office/powerpoint/2010/main" val="1021941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740AE-8D71-611B-C946-49BA70E418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1E93A-AD3E-7A2A-EBAE-DF23B4F562F3}"/>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F258648F-665C-5DB7-7303-04F9AC80FC6D}"/>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DDF3A3DF-0C44-B952-C4AA-FF7956B74DEE}"/>
              </a:ext>
            </a:extLst>
          </p:cNvPr>
          <p:cNvSpPr>
            <a:spLocks noGrp="1"/>
          </p:cNvSpPr>
          <p:nvPr>
            <p:ph type="sldNum" sz="quarter" idx="5"/>
          </p:nvPr>
        </p:nvSpPr>
        <p:spPr/>
        <p:txBody>
          <a:bodyPr/>
          <a:lstStyle/>
          <a:p>
            <a:pPr>
              <a:defRPr/>
            </a:pPr>
            <a:fld id="{DC06C00B-461A-46DC-A198-0B7C947DA720}" type="slidenum">
              <a:rPr lang="en-US" smtClean="0"/>
              <a:pPr>
                <a:defRPr/>
              </a:pPr>
              <a:t>13</a:t>
            </a:fld>
            <a:endParaRPr lang="en-US"/>
          </a:p>
        </p:txBody>
      </p:sp>
    </p:spTree>
    <p:extLst>
      <p:ext uri="{BB962C8B-B14F-4D97-AF65-F5344CB8AC3E}">
        <p14:creationId xmlns:p14="http://schemas.microsoft.com/office/powerpoint/2010/main" val="26904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a:defRPr/>
            </a:pPr>
            <a:fld id="{DC06C00B-461A-46DC-A198-0B7C947DA720}" type="slidenum">
              <a:rPr lang="en-US" smtClean="0"/>
              <a:pPr>
                <a:defRPr/>
              </a:pPr>
              <a:t>18</a:t>
            </a:fld>
            <a:endParaRPr lang="en-US"/>
          </a:p>
        </p:txBody>
      </p:sp>
    </p:spTree>
    <p:extLst>
      <p:ext uri="{BB962C8B-B14F-4D97-AF65-F5344CB8AC3E}">
        <p14:creationId xmlns:p14="http://schemas.microsoft.com/office/powerpoint/2010/main" val="1408980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2D7E7-16E6-37C8-7F49-2AB32883F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BDCA9-1150-1BBA-08EC-D91C282A24BB}"/>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ABA92CA0-00F8-1859-4096-3C51AD8EB868}"/>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6CEE6EBA-DA75-3BB6-E716-32E18D20644E}"/>
              </a:ext>
            </a:extLst>
          </p:cNvPr>
          <p:cNvSpPr>
            <a:spLocks noGrp="1"/>
          </p:cNvSpPr>
          <p:nvPr>
            <p:ph type="sldNum" sz="quarter" idx="5"/>
          </p:nvPr>
        </p:nvSpPr>
        <p:spPr/>
        <p:txBody>
          <a:bodyPr/>
          <a:lstStyle/>
          <a:p>
            <a:pPr>
              <a:defRPr/>
            </a:pPr>
            <a:fld id="{DC06C00B-461A-46DC-A198-0B7C947DA720}" type="slidenum">
              <a:rPr lang="en-US" smtClean="0"/>
              <a:pPr>
                <a:defRPr/>
              </a:pPr>
              <a:t>4</a:t>
            </a:fld>
            <a:endParaRPr lang="en-US"/>
          </a:p>
        </p:txBody>
      </p:sp>
    </p:spTree>
    <p:extLst>
      <p:ext uri="{BB962C8B-B14F-4D97-AF65-F5344CB8AC3E}">
        <p14:creationId xmlns:p14="http://schemas.microsoft.com/office/powerpoint/2010/main" val="3560321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FR"/>
          </a:p>
        </p:txBody>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a:defRPr/>
            </a:pPr>
            <a:fld id="{DC06C00B-461A-46DC-A198-0B7C947DA720}" type="slidenum">
              <a:rPr lang="en-US" smtClean="0"/>
              <a:pPr>
                <a:defRPr/>
              </a:pPr>
              <a:t>5</a:t>
            </a:fld>
            <a:endParaRPr lang="en-US"/>
          </a:p>
        </p:txBody>
      </p:sp>
    </p:spTree>
    <p:extLst>
      <p:ext uri="{BB962C8B-B14F-4D97-AF65-F5344CB8AC3E}">
        <p14:creationId xmlns:p14="http://schemas.microsoft.com/office/powerpoint/2010/main" val="2231676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A38EF-B2C0-FA96-7AAC-B59BD29B7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71D56-C571-8176-9CBD-1AB1179EFB0D}"/>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C05F23F2-C862-77B2-FE6C-CE93ABE1EE8A}"/>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0B6EF09D-056F-98AA-881A-22039711EEC8}"/>
              </a:ext>
            </a:extLst>
          </p:cNvPr>
          <p:cNvSpPr>
            <a:spLocks noGrp="1"/>
          </p:cNvSpPr>
          <p:nvPr>
            <p:ph type="sldNum" sz="quarter" idx="5"/>
          </p:nvPr>
        </p:nvSpPr>
        <p:spPr/>
        <p:txBody>
          <a:bodyPr/>
          <a:lstStyle/>
          <a:p>
            <a:pPr>
              <a:defRPr/>
            </a:pPr>
            <a:fld id="{DC06C00B-461A-46DC-A198-0B7C947DA720}" type="slidenum">
              <a:rPr lang="en-US" smtClean="0"/>
              <a:pPr>
                <a:defRPr/>
              </a:pPr>
              <a:t>6</a:t>
            </a:fld>
            <a:endParaRPr lang="en-US"/>
          </a:p>
        </p:txBody>
      </p:sp>
    </p:spTree>
    <p:extLst>
      <p:ext uri="{BB962C8B-B14F-4D97-AF65-F5344CB8AC3E}">
        <p14:creationId xmlns:p14="http://schemas.microsoft.com/office/powerpoint/2010/main" val="136877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3A368-F5F6-2297-971A-6BA299337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346B3A-0F0A-23E9-2A5F-CD10D7A53600}"/>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DEE15069-AB93-3382-0BD1-6192214B0D2B}"/>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7A4947AB-2F12-44AC-DA81-7DAB0E1B677F}"/>
              </a:ext>
            </a:extLst>
          </p:cNvPr>
          <p:cNvSpPr>
            <a:spLocks noGrp="1"/>
          </p:cNvSpPr>
          <p:nvPr>
            <p:ph type="sldNum" sz="quarter" idx="5"/>
          </p:nvPr>
        </p:nvSpPr>
        <p:spPr/>
        <p:txBody>
          <a:bodyPr/>
          <a:lstStyle/>
          <a:p>
            <a:pPr>
              <a:defRPr/>
            </a:pPr>
            <a:fld id="{DC06C00B-461A-46DC-A198-0B7C947DA720}" type="slidenum">
              <a:rPr lang="en-US" smtClean="0"/>
              <a:pPr>
                <a:defRPr/>
              </a:pPr>
              <a:t>7</a:t>
            </a:fld>
            <a:endParaRPr lang="en-US"/>
          </a:p>
        </p:txBody>
      </p:sp>
    </p:spTree>
    <p:extLst>
      <p:ext uri="{BB962C8B-B14F-4D97-AF65-F5344CB8AC3E}">
        <p14:creationId xmlns:p14="http://schemas.microsoft.com/office/powerpoint/2010/main" val="262631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7874F-E811-5398-1612-AFE711CD1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4FF2F-4C41-7405-A7D7-F731973EECE6}"/>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5118DB1E-F28C-4A4E-1FE9-1A63261C701B}"/>
              </a:ext>
            </a:extLst>
          </p:cNvPr>
          <p:cNvSpPr>
            <a:spLocks noGrp="1"/>
          </p:cNvSpPr>
          <p:nvPr>
            <p:ph type="body" idx="1"/>
          </p:nvPr>
        </p:nvSpPr>
        <p:spPr/>
        <p:txBody>
          <a:bodyPr/>
          <a:lstStyle/>
          <a:p>
            <a:r>
              <a:rPr lang="en-US"/>
              <a:t>Introduce value orientations / start by high level five values as reasons behind the decision making </a:t>
            </a:r>
            <a:endParaRPr lang="fr-FR"/>
          </a:p>
        </p:txBody>
      </p:sp>
      <p:sp>
        <p:nvSpPr>
          <p:cNvPr id="4" name="Slide Number Placeholder 3">
            <a:extLst>
              <a:ext uri="{FF2B5EF4-FFF2-40B4-BE49-F238E27FC236}">
                <a16:creationId xmlns:a16="http://schemas.microsoft.com/office/drawing/2014/main" id="{5A859194-1520-4887-3B2A-6658DC185B38}"/>
              </a:ext>
            </a:extLst>
          </p:cNvPr>
          <p:cNvSpPr>
            <a:spLocks noGrp="1"/>
          </p:cNvSpPr>
          <p:nvPr>
            <p:ph type="sldNum" sz="quarter" idx="5"/>
          </p:nvPr>
        </p:nvSpPr>
        <p:spPr/>
        <p:txBody>
          <a:bodyPr/>
          <a:lstStyle/>
          <a:p>
            <a:pPr>
              <a:defRPr/>
            </a:pPr>
            <a:fld id="{DC06C00B-461A-46DC-A198-0B7C947DA720}" type="slidenum">
              <a:rPr lang="en-US" smtClean="0"/>
              <a:pPr>
                <a:defRPr/>
              </a:pPr>
              <a:t>8</a:t>
            </a:fld>
            <a:endParaRPr lang="en-US"/>
          </a:p>
        </p:txBody>
      </p:sp>
    </p:spTree>
    <p:extLst>
      <p:ext uri="{BB962C8B-B14F-4D97-AF65-F5344CB8AC3E}">
        <p14:creationId xmlns:p14="http://schemas.microsoft.com/office/powerpoint/2010/main" val="2319129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9043-FE82-7B87-CC30-B6A078361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4510B-2602-670A-D203-CC4EF9F0DA1B}"/>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EC812001-5E07-52CC-081C-7D29375A650C}"/>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83A70261-444F-05A9-9E9C-6F953BE62967}"/>
              </a:ext>
            </a:extLst>
          </p:cNvPr>
          <p:cNvSpPr>
            <a:spLocks noGrp="1"/>
          </p:cNvSpPr>
          <p:nvPr>
            <p:ph type="sldNum" sz="quarter" idx="5"/>
          </p:nvPr>
        </p:nvSpPr>
        <p:spPr/>
        <p:txBody>
          <a:bodyPr/>
          <a:lstStyle/>
          <a:p>
            <a:pPr>
              <a:defRPr/>
            </a:pPr>
            <a:fld id="{DC06C00B-461A-46DC-A198-0B7C947DA720}" type="slidenum">
              <a:rPr lang="en-US" smtClean="0"/>
              <a:pPr>
                <a:defRPr/>
              </a:pPr>
              <a:t>10</a:t>
            </a:fld>
            <a:endParaRPr lang="en-US"/>
          </a:p>
        </p:txBody>
      </p:sp>
    </p:spTree>
    <p:extLst>
      <p:ext uri="{BB962C8B-B14F-4D97-AF65-F5344CB8AC3E}">
        <p14:creationId xmlns:p14="http://schemas.microsoft.com/office/powerpoint/2010/main" val="135243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88563-B95A-5C6C-987B-39D89077F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DCEEA-B2CE-534B-3879-2E11AD9A88D2}"/>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F85C8412-4086-88AD-7ECF-A1BB009789D5}"/>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125B42C5-B248-2BE2-697E-DA9140721C02}"/>
              </a:ext>
            </a:extLst>
          </p:cNvPr>
          <p:cNvSpPr>
            <a:spLocks noGrp="1"/>
          </p:cNvSpPr>
          <p:nvPr>
            <p:ph type="sldNum" sz="quarter" idx="5"/>
          </p:nvPr>
        </p:nvSpPr>
        <p:spPr/>
        <p:txBody>
          <a:bodyPr/>
          <a:lstStyle/>
          <a:p>
            <a:pPr>
              <a:defRPr/>
            </a:pPr>
            <a:fld id="{DC06C00B-461A-46DC-A198-0B7C947DA720}" type="slidenum">
              <a:rPr lang="en-US" smtClean="0"/>
              <a:pPr>
                <a:defRPr/>
              </a:pPr>
              <a:t>11</a:t>
            </a:fld>
            <a:endParaRPr lang="en-US"/>
          </a:p>
        </p:txBody>
      </p:sp>
    </p:spTree>
    <p:extLst>
      <p:ext uri="{BB962C8B-B14F-4D97-AF65-F5344CB8AC3E}">
        <p14:creationId xmlns:p14="http://schemas.microsoft.com/office/powerpoint/2010/main" val="3906919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62FB2-EEF2-9EF0-7C45-B4892B41F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357F7-E755-7742-B2E8-327FC059CB4B}"/>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F455B1F5-21DE-7651-43B7-8701519133B1}"/>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A769C011-EC3E-2D37-936D-B1E52593CCF8}"/>
              </a:ext>
            </a:extLst>
          </p:cNvPr>
          <p:cNvSpPr>
            <a:spLocks noGrp="1"/>
          </p:cNvSpPr>
          <p:nvPr>
            <p:ph type="sldNum" sz="quarter" idx="5"/>
          </p:nvPr>
        </p:nvSpPr>
        <p:spPr/>
        <p:txBody>
          <a:bodyPr/>
          <a:lstStyle/>
          <a:p>
            <a:pPr>
              <a:defRPr/>
            </a:pPr>
            <a:fld id="{DC06C00B-461A-46DC-A198-0B7C947DA720}" type="slidenum">
              <a:rPr lang="en-US" smtClean="0"/>
              <a:pPr>
                <a:defRPr/>
              </a:pPr>
              <a:t>12</a:t>
            </a:fld>
            <a:endParaRPr lang="en-US"/>
          </a:p>
        </p:txBody>
      </p:sp>
    </p:spTree>
    <p:extLst>
      <p:ext uri="{BB962C8B-B14F-4D97-AF65-F5344CB8AC3E}">
        <p14:creationId xmlns:p14="http://schemas.microsoft.com/office/powerpoint/2010/main" val="1521808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3.png"/><Relationship Id="rId2" Type="http://schemas.openxmlformats.org/officeDocument/2006/relationships/image" Target="../media/image5.png"/><Relationship Id="rId16"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7634C-C980-1A11-2D0F-1298B570A3B8}"/>
              </a:ext>
            </a:extLst>
          </p:cNvPr>
          <p:cNvSpPr>
            <a:spLocks noGrp="1"/>
          </p:cNvSpPr>
          <p:nvPr>
            <p:ph type="ctrTitle"/>
          </p:nvPr>
        </p:nvSpPr>
        <p:spPr>
          <a:xfrm>
            <a:off x="1335156" y="1866348"/>
            <a:ext cx="6534150" cy="2387600"/>
          </a:xfrm>
        </p:spPr>
        <p:txBody>
          <a:bodyPr anchor="b">
            <a:normAutofit/>
          </a:bodyPr>
          <a:lstStyle>
            <a:lvl1pPr algn="l">
              <a:defRPr sz="5400">
                <a:solidFill>
                  <a:srgbClr val="537355"/>
                </a:solidFill>
                <a:latin typeface="Montserrat Black" panose="00000A00000000000000"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0F0E8714-2B5B-7167-AEE4-2534830D5662}"/>
              </a:ext>
            </a:extLst>
          </p:cNvPr>
          <p:cNvSpPr>
            <a:spLocks noGrp="1"/>
          </p:cNvSpPr>
          <p:nvPr>
            <p:ph type="subTitle" idx="1"/>
          </p:nvPr>
        </p:nvSpPr>
        <p:spPr>
          <a:xfrm>
            <a:off x="1389620" y="4517404"/>
            <a:ext cx="6534149" cy="372648"/>
          </a:xfrm>
        </p:spPr>
        <p:txBody>
          <a:bodyPr/>
          <a:lstStyle>
            <a:lvl1pPr marL="0" indent="0" algn="l">
              <a:buNone/>
              <a:defRPr sz="2400">
                <a:solidFill>
                  <a:schemeClr val="bg1"/>
                </a:solidFill>
                <a:latin typeface="Montserrat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hand holding a plant&#10;&#10;Description automatically generated">
            <a:extLst>
              <a:ext uri="{FF2B5EF4-FFF2-40B4-BE49-F238E27FC236}">
                <a16:creationId xmlns:a16="http://schemas.microsoft.com/office/drawing/2014/main" id="{250AC5DD-372F-3E06-68D7-91C713310C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864" y="238540"/>
            <a:ext cx="1174796" cy="1407730"/>
          </a:xfrm>
          <a:prstGeom prst="rect">
            <a:avLst/>
          </a:prstGeom>
        </p:spPr>
      </p:pic>
      <p:cxnSp>
        <p:nvCxnSpPr>
          <p:cNvPr id="9" name="Straight Connector 8">
            <a:extLst>
              <a:ext uri="{FF2B5EF4-FFF2-40B4-BE49-F238E27FC236}">
                <a16:creationId xmlns:a16="http://schemas.microsoft.com/office/drawing/2014/main" id="{BED8B2AB-1AED-B959-BE3E-DDCE09609ADE}"/>
              </a:ext>
            </a:extLst>
          </p:cNvPr>
          <p:cNvCxnSpPr/>
          <p:nvPr userDrawn="1"/>
        </p:nvCxnSpPr>
        <p:spPr>
          <a:xfrm flipH="1">
            <a:off x="4371360" y="5153508"/>
            <a:ext cx="3567519" cy="0"/>
          </a:xfrm>
          <a:prstGeom prst="line">
            <a:avLst/>
          </a:prstGeom>
          <a:ln>
            <a:solidFill>
              <a:srgbClr val="537355"/>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730BD5F6-FCC1-3062-225F-400EE465EA6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7118" y="6403499"/>
            <a:ext cx="1584801" cy="353074"/>
          </a:xfrm>
          <a:prstGeom prst="rect">
            <a:avLst/>
          </a:prstGeom>
        </p:spPr>
      </p:pic>
      <p:sp>
        <p:nvSpPr>
          <p:cNvPr id="8" name="Picture Placeholder 7">
            <a:extLst>
              <a:ext uri="{FF2B5EF4-FFF2-40B4-BE49-F238E27FC236}">
                <a16:creationId xmlns:a16="http://schemas.microsoft.com/office/drawing/2014/main" id="{E0DB63AB-A75D-6174-B3C9-CCFA36E981E3}"/>
              </a:ext>
            </a:extLst>
          </p:cNvPr>
          <p:cNvSpPr>
            <a:spLocks noGrp="1"/>
          </p:cNvSpPr>
          <p:nvPr>
            <p:ph type="pic" sz="quarter" idx="10"/>
          </p:nvPr>
        </p:nvSpPr>
        <p:spPr>
          <a:xfrm>
            <a:off x="10706100" y="5762625"/>
            <a:ext cx="1095375" cy="993775"/>
          </a:xfrm>
        </p:spPr>
        <p:txBody>
          <a:bodyPr/>
          <a:lstStyle/>
          <a:p>
            <a:endParaRPr lang="en-US"/>
          </a:p>
        </p:txBody>
      </p:sp>
      <p:sp>
        <p:nvSpPr>
          <p:cNvPr id="11" name="Text Placeholder 10">
            <a:extLst>
              <a:ext uri="{FF2B5EF4-FFF2-40B4-BE49-F238E27FC236}">
                <a16:creationId xmlns:a16="http://schemas.microsoft.com/office/drawing/2014/main" id="{603D08E4-2524-E8C6-0091-870289F7A0C6}"/>
              </a:ext>
            </a:extLst>
          </p:cNvPr>
          <p:cNvSpPr>
            <a:spLocks noGrp="1"/>
          </p:cNvSpPr>
          <p:nvPr>
            <p:ph type="body" sz="quarter" idx="11"/>
          </p:nvPr>
        </p:nvSpPr>
        <p:spPr>
          <a:xfrm>
            <a:off x="1389063" y="5638800"/>
            <a:ext cx="6550025" cy="514350"/>
          </a:xfrm>
        </p:spPr>
        <p:txBody>
          <a:bodyPr>
            <a:noAutofit/>
          </a:bodyPr>
          <a:lstStyle>
            <a:lvl1pPr marL="0" indent="0" algn="r">
              <a:buNone/>
              <a:defRPr sz="1800">
                <a:solidFill>
                  <a:srgbClr val="FFFFFF"/>
                </a:solidFill>
                <a:latin typeface="Montserrat SemiBold" panose="00000700000000000000" pitchFamily="2" charset="0"/>
              </a:defRPr>
            </a:lvl1pPr>
            <a:lvl2pPr marL="457200" indent="0">
              <a:buNone/>
              <a:defRPr sz="1800">
                <a:solidFill>
                  <a:srgbClr val="FFFFFF"/>
                </a:solidFill>
                <a:latin typeface="Montserrat SemiBold" panose="00000700000000000000" pitchFamily="2" charset="0"/>
              </a:defRPr>
            </a:lvl2pPr>
            <a:lvl3pPr marL="914400" indent="0">
              <a:buNone/>
              <a:defRPr sz="1800">
                <a:solidFill>
                  <a:srgbClr val="FFFFFF"/>
                </a:solidFill>
                <a:latin typeface="Montserrat SemiBold" panose="00000700000000000000" pitchFamily="2" charset="0"/>
              </a:defRPr>
            </a:lvl3pPr>
            <a:lvl4pPr marL="1371600" indent="0">
              <a:buNone/>
              <a:defRPr sz="1800">
                <a:solidFill>
                  <a:srgbClr val="FFFFFF"/>
                </a:solidFill>
                <a:latin typeface="Montserrat SemiBold" panose="00000700000000000000" pitchFamily="2" charset="0"/>
              </a:defRPr>
            </a:lvl4pPr>
            <a:lvl5pPr marL="1828800" indent="0">
              <a:buNone/>
              <a:defRPr sz="1800">
                <a:solidFill>
                  <a:srgbClr val="FFFFFF"/>
                </a:solidFill>
                <a:latin typeface="Montserrat SemiBold" panose="00000700000000000000" pitchFamily="2" charset="0"/>
              </a:defRPr>
            </a:lvl5pPr>
          </a:lstStyle>
          <a:p>
            <a:pPr lvl="0"/>
            <a:r>
              <a:rPr lang="en-US"/>
              <a:t>Click to edit Master text styles</a:t>
            </a:r>
          </a:p>
        </p:txBody>
      </p:sp>
    </p:spTree>
    <p:extLst>
      <p:ext uri="{BB962C8B-B14F-4D97-AF65-F5344CB8AC3E}">
        <p14:creationId xmlns:p14="http://schemas.microsoft.com/office/powerpoint/2010/main" val="1587752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1D3F-0240-3F83-DE96-64A0150F26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37C77B-F062-63A7-8C0F-884E16D8F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EB2678-55B1-7914-DD2A-8DC3285446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9452EDB5-0E32-9B18-B617-D93A94FA1297}"/>
              </a:ext>
            </a:extLst>
          </p:cNvPr>
          <p:cNvSpPr/>
          <p:nvPr userDrawn="1"/>
        </p:nvSpPr>
        <p:spPr>
          <a:xfrm>
            <a:off x="0" y="6276975"/>
            <a:ext cx="12192000" cy="581025"/>
          </a:xfrm>
          <a:prstGeom prst="rect">
            <a:avLst/>
          </a:prstGeom>
          <a:solidFill>
            <a:srgbClr val="537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hand and leaves&#10;&#10;Description automatically generated">
            <a:extLst>
              <a:ext uri="{FF2B5EF4-FFF2-40B4-BE49-F238E27FC236}">
                <a16:creationId xmlns:a16="http://schemas.microsoft.com/office/drawing/2014/main" id="{9F705EBD-3F30-2EDA-EB24-8994283696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54489" y="6338887"/>
            <a:ext cx="381548" cy="457200"/>
          </a:xfrm>
          <a:prstGeom prst="rect">
            <a:avLst/>
          </a:prstGeom>
        </p:spPr>
      </p:pic>
      <p:sp>
        <p:nvSpPr>
          <p:cNvPr id="12" name="Slide Number Placeholder 8">
            <a:extLst>
              <a:ext uri="{FF2B5EF4-FFF2-40B4-BE49-F238E27FC236}">
                <a16:creationId xmlns:a16="http://schemas.microsoft.com/office/drawing/2014/main" id="{835D113E-D60E-1E55-4E06-176A329E1884}"/>
              </a:ext>
            </a:extLst>
          </p:cNvPr>
          <p:cNvSpPr txBox="1">
            <a:spLocks/>
          </p:cNvSpPr>
          <p:nvPr userDrawn="1"/>
        </p:nvSpPr>
        <p:spPr>
          <a:xfrm>
            <a:off x="4724400" y="6384924"/>
            <a:ext cx="27432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lgn="ctr"/>
            <a:fld id="{125AACB6-AE94-40EF-B26C-9A5388CC9EF1}" type="slidenum">
              <a:rPr lang="en-US" smtClean="0">
                <a:solidFill>
                  <a:schemeClr val="bg1"/>
                </a:solidFill>
              </a:rPr>
              <a:pPr algn="ctr"/>
              <a:t>‹#›</a:t>
            </a:fld>
            <a:endParaRPr lang="en-US">
              <a:solidFill>
                <a:schemeClr val="bg1"/>
              </a:solidFill>
            </a:endParaRPr>
          </a:p>
        </p:txBody>
      </p:sp>
      <p:cxnSp>
        <p:nvCxnSpPr>
          <p:cNvPr id="13" name="Straight Connector 12">
            <a:extLst>
              <a:ext uri="{FF2B5EF4-FFF2-40B4-BE49-F238E27FC236}">
                <a16:creationId xmlns:a16="http://schemas.microsoft.com/office/drawing/2014/main" id="{18F6729D-4BBF-8E89-A9BD-C85CEBC2C407}"/>
              </a:ext>
            </a:extLst>
          </p:cNvPr>
          <p:cNvCxnSpPr>
            <a:cxnSpLocks/>
          </p:cNvCxnSpPr>
          <p:nvPr userDrawn="1"/>
        </p:nvCxnSpPr>
        <p:spPr>
          <a:xfrm flipV="1">
            <a:off x="839788" y="2057400"/>
            <a:ext cx="3932237" cy="242"/>
          </a:xfrm>
          <a:prstGeom prst="line">
            <a:avLst/>
          </a:prstGeom>
          <a:ln w="38100">
            <a:solidFill>
              <a:srgbClr val="CFD9C1"/>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DBBED25B-9028-5349-AB08-290301D14B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18" y="6403499"/>
            <a:ext cx="1584801" cy="353074"/>
          </a:xfrm>
          <a:prstGeom prst="rect">
            <a:avLst/>
          </a:prstGeom>
        </p:spPr>
      </p:pic>
    </p:spTree>
    <p:extLst>
      <p:ext uri="{BB962C8B-B14F-4D97-AF65-F5344CB8AC3E}">
        <p14:creationId xmlns:p14="http://schemas.microsoft.com/office/powerpoint/2010/main" val="827229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294AEB-D4AF-496A-E23E-DA1081F0C7CC}"/>
              </a:ext>
            </a:extLst>
          </p:cNvPr>
          <p:cNvSpPr/>
          <p:nvPr userDrawn="1"/>
        </p:nvSpPr>
        <p:spPr>
          <a:xfrm>
            <a:off x="0" y="6276975"/>
            <a:ext cx="12192000" cy="581025"/>
          </a:xfrm>
          <a:prstGeom prst="rect">
            <a:avLst/>
          </a:prstGeom>
          <a:solidFill>
            <a:srgbClr val="537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hand and leaves&#10;&#10;Description automatically generated">
            <a:extLst>
              <a:ext uri="{FF2B5EF4-FFF2-40B4-BE49-F238E27FC236}">
                <a16:creationId xmlns:a16="http://schemas.microsoft.com/office/drawing/2014/main" id="{EF7D12F4-FFF7-AE2F-909F-F2BB1925A6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54489" y="6338887"/>
            <a:ext cx="381548" cy="457200"/>
          </a:xfrm>
          <a:prstGeom prst="rect">
            <a:avLst/>
          </a:prstGeom>
        </p:spPr>
      </p:pic>
      <p:sp>
        <p:nvSpPr>
          <p:cNvPr id="10" name="Slide Number Placeholder 8">
            <a:extLst>
              <a:ext uri="{FF2B5EF4-FFF2-40B4-BE49-F238E27FC236}">
                <a16:creationId xmlns:a16="http://schemas.microsoft.com/office/drawing/2014/main" id="{A32D29E9-FA18-37DF-FFA4-AA93C1F622D3}"/>
              </a:ext>
            </a:extLst>
          </p:cNvPr>
          <p:cNvSpPr txBox="1">
            <a:spLocks/>
          </p:cNvSpPr>
          <p:nvPr userDrawn="1"/>
        </p:nvSpPr>
        <p:spPr>
          <a:xfrm>
            <a:off x="4724400" y="6384924"/>
            <a:ext cx="27432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lgn="ctr"/>
            <a:fld id="{125AACB6-AE94-40EF-B26C-9A5388CC9EF1}" type="slidenum">
              <a:rPr lang="en-US" smtClean="0">
                <a:solidFill>
                  <a:schemeClr val="bg1"/>
                </a:solidFill>
              </a:rPr>
              <a:pPr algn="ctr"/>
              <a:t>‹#›</a:t>
            </a:fld>
            <a:endParaRPr lang="en-US">
              <a:solidFill>
                <a:schemeClr val="bg1"/>
              </a:solidFill>
            </a:endParaRPr>
          </a:p>
        </p:txBody>
      </p:sp>
      <p:cxnSp>
        <p:nvCxnSpPr>
          <p:cNvPr id="11" name="Straight Connector 10">
            <a:extLst>
              <a:ext uri="{FF2B5EF4-FFF2-40B4-BE49-F238E27FC236}">
                <a16:creationId xmlns:a16="http://schemas.microsoft.com/office/drawing/2014/main" id="{77E2152A-E323-8DC7-A9AA-D35975BA2077}"/>
              </a:ext>
            </a:extLst>
          </p:cNvPr>
          <p:cNvCxnSpPr>
            <a:cxnSpLocks/>
          </p:cNvCxnSpPr>
          <p:nvPr userDrawn="1"/>
        </p:nvCxnSpPr>
        <p:spPr>
          <a:xfrm>
            <a:off x="0" y="1461294"/>
            <a:ext cx="9959009" cy="0"/>
          </a:xfrm>
          <a:prstGeom prst="line">
            <a:avLst/>
          </a:prstGeom>
          <a:ln w="38100">
            <a:solidFill>
              <a:srgbClr val="CFD9C1"/>
            </a:solidFill>
          </a:ln>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E29484F3-C27C-33A1-C89A-145E1BB1AC60}"/>
              </a:ext>
            </a:extLst>
          </p:cNvPr>
          <p:cNvGrpSpPr/>
          <p:nvPr userDrawn="1"/>
        </p:nvGrpSpPr>
        <p:grpSpPr>
          <a:xfrm>
            <a:off x="666128" y="2022357"/>
            <a:ext cx="10988361" cy="774848"/>
            <a:chOff x="666128" y="2133130"/>
            <a:chExt cx="10988361" cy="774848"/>
          </a:xfrm>
        </p:grpSpPr>
        <p:pic>
          <p:nvPicPr>
            <p:cNvPr id="12" name="Picture 11" descr="A blue text on a white background&#10;&#10;Description automatically generated">
              <a:extLst>
                <a:ext uri="{FF2B5EF4-FFF2-40B4-BE49-F238E27FC236}">
                  <a16:creationId xmlns:a16="http://schemas.microsoft.com/office/drawing/2014/main" id="{31E0AC7A-E683-15B9-79C1-A18C13E0F6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6580" y="2145008"/>
              <a:ext cx="1864321" cy="605668"/>
            </a:xfrm>
            <a:prstGeom prst="rect">
              <a:avLst/>
            </a:prstGeom>
          </p:spPr>
        </p:pic>
        <p:pic>
          <p:nvPicPr>
            <p:cNvPr id="34" name="Picture 33">
              <a:extLst>
                <a:ext uri="{FF2B5EF4-FFF2-40B4-BE49-F238E27FC236}">
                  <a16:creationId xmlns:a16="http://schemas.microsoft.com/office/drawing/2014/main" id="{E1237093-D70B-2F79-CB3B-06B36CFCF4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128" y="2285859"/>
              <a:ext cx="1503729" cy="456489"/>
            </a:xfrm>
            <a:prstGeom prst="rect">
              <a:avLst/>
            </a:prstGeom>
          </p:spPr>
        </p:pic>
        <p:pic>
          <p:nvPicPr>
            <p:cNvPr id="36" name="Picture 35" descr="A blue text on a white background&#10;&#10;Description automatically generated">
              <a:extLst>
                <a:ext uri="{FF2B5EF4-FFF2-40B4-BE49-F238E27FC236}">
                  <a16:creationId xmlns:a16="http://schemas.microsoft.com/office/drawing/2014/main" id="{DA2A90FB-3C3A-19D9-67E0-60C72C968F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19218" y="2133130"/>
              <a:ext cx="1998001" cy="774848"/>
            </a:xfrm>
            <a:prstGeom prst="rect">
              <a:avLst/>
            </a:prstGeom>
          </p:spPr>
        </p:pic>
        <p:pic>
          <p:nvPicPr>
            <p:cNvPr id="38" name="Picture 37" descr="A black and white logo&#10;&#10;Description automatically generated">
              <a:extLst>
                <a:ext uri="{FF2B5EF4-FFF2-40B4-BE49-F238E27FC236}">
                  <a16:creationId xmlns:a16="http://schemas.microsoft.com/office/drawing/2014/main" id="{C6C5FB85-D9C9-2AE4-5C06-2C62AF373BF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80261" y="2207140"/>
              <a:ext cx="3074228" cy="486288"/>
            </a:xfrm>
            <a:prstGeom prst="rect">
              <a:avLst/>
            </a:prstGeom>
          </p:spPr>
        </p:pic>
      </p:grpSp>
      <p:grpSp>
        <p:nvGrpSpPr>
          <p:cNvPr id="46" name="Group 45">
            <a:extLst>
              <a:ext uri="{FF2B5EF4-FFF2-40B4-BE49-F238E27FC236}">
                <a16:creationId xmlns:a16="http://schemas.microsoft.com/office/drawing/2014/main" id="{EFE5F105-E82B-80CF-8FF2-5084CD15B9F9}"/>
              </a:ext>
            </a:extLst>
          </p:cNvPr>
          <p:cNvGrpSpPr/>
          <p:nvPr userDrawn="1"/>
        </p:nvGrpSpPr>
        <p:grpSpPr>
          <a:xfrm>
            <a:off x="682321" y="2921386"/>
            <a:ext cx="10671479" cy="1097422"/>
            <a:chOff x="682321" y="2760527"/>
            <a:chExt cx="10671479" cy="1097422"/>
          </a:xfrm>
        </p:grpSpPr>
        <p:pic>
          <p:nvPicPr>
            <p:cNvPr id="22" name="Picture 21" descr="A black and white logo&#10;&#10;Description automatically generated">
              <a:extLst>
                <a:ext uri="{FF2B5EF4-FFF2-40B4-BE49-F238E27FC236}">
                  <a16:creationId xmlns:a16="http://schemas.microsoft.com/office/drawing/2014/main" id="{B208A76D-791F-6B8C-322D-5701A4A218C8}"/>
                </a:ext>
              </a:extLst>
            </p:cNvPr>
            <p:cNvPicPr>
              <a:picLocks noChangeAspect="1"/>
            </p:cNvPicPr>
            <p:nvPr userDrawn="1"/>
          </p:nvPicPr>
          <p:blipFill>
            <a:blip r:embed="rId7">
              <a:extLst>
                <a:ext uri="{28A0092B-C50C-407E-A947-70E740481C1C}">
                  <a14:useLocalDpi xmlns:a14="http://schemas.microsoft.com/office/drawing/2010/main" val="0"/>
                </a:ext>
              </a:extLst>
            </a:blip>
            <a:srcRect l="13990" t="-6348" r="48633" b="7320"/>
            <a:stretch/>
          </p:blipFill>
          <p:spPr>
            <a:xfrm>
              <a:off x="9787605" y="3056077"/>
              <a:ext cx="1566195" cy="582661"/>
            </a:xfrm>
            <a:prstGeom prst="rect">
              <a:avLst/>
            </a:prstGeom>
          </p:spPr>
        </p:pic>
        <p:pic>
          <p:nvPicPr>
            <p:cNvPr id="24" name="Picture 23" descr="A green and blue text on a black background&#10;&#10;Description automatically generated">
              <a:extLst>
                <a:ext uri="{FF2B5EF4-FFF2-40B4-BE49-F238E27FC236}">
                  <a16:creationId xmlns:a16="http://schemas.microsoft.com/office/drawing/2014/main" id="{08FEAD3A-B4AD-4005-F429-2EB8E4419CF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25454" y="3094994"/>
              <a:ext cx="2476500" cy="504825"/>
            </a:xfrm>
            <a:prstGeom prst="rect">
              <a:avLst/>
            </a:prstGeom>
          </p:spPr>
        </p:pic>
        <p:pic>
          <p:nvPicPr>
            <p:cNvPr id="28" name="Graphic 27">
              <a:extLst>
                <a:ext uri="{FF2B5EF4-FFF2-40B4-BE49-F238E27FC236}">
                  <a16:creationId xmlns:a16="http://schemas.microsoft.com/office/drawing/2014/main" id="{85A03A6C-253F-E53C-8E73-4FE063C73A4F}"/>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682321" y="3258600"/>
              <a:ext cx="2121507" cy="233989"/>
            </a:xfrm>
            <a:prstGeom prst="rect">
              <a:avLst/>
            </a:prstGeom>
          </p:spPr>
        </p:pic>
        <p:pic>
          <p:nvPicPr>
            <p:cNvPr id="40" name="Picture 39" descr="A logo with black letters and a blue dot&#10;&#10;Description automatically generated">
              <a:extLst>
                <a:ext uri="{FF2B5EF4-FFF2-40B4-BE49-F238E27FC236}">
                  <a16:creationId xmlns:a16="http://schemas.microsoft.com/office/drawing/2014/main" id="{30DBFD92-2849-07C5-815D-9835B5D2100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789478" y="2760527"/>
              <a:ext cx="1550326" cy="1097422"/>
            </a:xfrm>
            <a:prstGeom prst="rect">
              <a:avLst/>
            </a:prstGeom>
          </p:spPr>
        </p:pic>
      </p:grpSp>
      <p:grpSp>
        <p:nvGrpSpPr>
          <p:cNvPr id="48" name="Group 47">
            <a:extLst>
              <a:ext uri="{FF2B5EF4-FFF2-40B4-BE49-F238E27FC236}">
                <a16:creationId xmlns:a16="http://schemas.microsoft.com/office/drawing/2014/main" id="{A4EDDCA6-B391-A768-0E46-ED02C9C081CC}"/>
              </a:ext>
            </a:extLst>
          </p:cNvPr>
          <p:cNvGrpSpPr/>
          <p:nvPr userDrawn="1"/>
        </p:nvGrpSpPr>
        <p:grpSpPr>
          <a:xfrm>
            <a:off x="666128" y="5337867"/>
            <a:ext cx="3266394" cy="599299"/>
            <a:chOff x="623752" y="5082097"/>
            <a:chExt cx="3266394" cy="599299"/>
          </a:xfrm>
        </p:grpSpPr>
        <p:pic>
          <p:nvPicPr>
            <p:cNvPr id="4" name="Picture 3" descr="A logo with a letter&#10;&#10;Description automatically generated">
              <a:extLst>
                <a:ext uri="{FF2B5EF4-FFF2-40B4-BE49-F238E27FC236}">
                  <a16:creationId xmlns:a16="http://schemas.microsoft.com/office/drawing/2014/main" id="{6BEDDC32-9DD6-89CE-2C14-8A059E1EAA2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536248" y="5116228"/>
              <a:ext cx="1353898" cy="490016"/>
            </a:xfrm>
            <a:prstGeom prst="rect">
              <a:avLst/>
            </a:prstGeom>
          </p:spPr>
        </p:pic>
        <p:pic>
          <p:nvPicPr>
            <p:cNvPr id="42" name="Picture 41" descr="A blue and green text&#10;&#10;Description automatically generated">
              <a:extLst>
                <a:ext uri="{FF2B5EF4-FFF2-40B4-BE49-F238E27FC236}">
                  <a16:creationId xmlns:a16="http://schemas.microsoft.com/office/drawing/2014/main" id="{8AC93EAE-F85A-3933-4D71-10A72573C14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23752" y="5082097"/>
              <a:ext cx="1083763" cy="599299"/>
            </a:xfrm>
            <a:prstGeom prst="rect">
              <a:avLst/>
            </a:prstGeom>
          </p:spPr>
        </p:pic>
      </p:grpSp>
      <p:grpSp>
        <p:nvGrpSpPr>
          <p:cNvPr id="47" name="Group 46">
            <a:extLst>
              <a:ext uri="{FF2B5EF4-FFF2-40B4-BE49-F238E27FC236}">
                <a16:creationId xmlns:a16="http://schemas.microsoft.com/office/drawing/2014/main" id="{B687986F-82AD-540D-7C21-E775C64AD048}"/>
              </a:ext>
            </a:extLst>
          </p:cNvPr>
          <p:cNvGrpSpPr/>
          <p:nvPr userDrawn="1"/>
        </p:nvGrpSpPr>
        <p:grpSpPr>
          <a:xfrm>
            <a:off x="588195" y="4142989"/>
            <a:ext cx="10988168" cy="814927"/>
            <a:chOff x="588195" y="3931097"/>
            <a:chExt cx="10988168" cy="814927"/>
          </a:xfrm>
        </p:grpSpPr>
        <p:pic>
          <p:nvPicPr>
            <p:cNvPr id="14" name="Picture 13" descr="A green and grey logo&#10;&#10;Description automatically generated">
              <a:extLst>
                <a:ext uri="{FF2B5EF4-FFF2-40B4-BE49-F238E27FC236}">
                  <a16:creationId xmlns:a16="http://schemas.microsoft.com/office/drawing/2014/main" id="{6AB56A28-4EFA-FA26-9064-4B1FA2D832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75256" y="4093931"/>
              <a:ext cx="2189958" cy="563556"/>
            </a:xfrm>
            <a:prstGeom prst="rect">
              <a:avLst/>
            </a:prstGeom>
          </p:spPr>
        </p:pic>
        <p:pic>
          <p:nvPicPr>
            <p:cNvPr id="18" name="Picture 17" descr="A close-up of a logo&#10;&#10;Description automatically generated">
              <a:extLst>
                <a:ext uri="{FF2B5EF4-FFF2-40B4-BE49-F238E27FC236}">
                  <a16:creationId xmlns:a16="http://schemas.microsoft.com/office/drawing/2014/main" id="{A4DF77D5-14FD-B4B6-7327-8F8C41E82DA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658387" y="4049425"/>
              <a:ext cx="2917976" cy="696599"/>
            </a:xfrm>
            <a:prstGeom prst="rect">
              <a:avLst/>
            </a:prstGeom>
          </p:spPr>
        </p:pic>
        <p:pic>
          <p:nvPicPr>
            <p:cNvPr id="20" name="Picture 19" descr="A black background with blue text&#10;&#10;Description automatically generated">
              <a:extLst>
                <a:ext uri="{FF2B5EF4-FFF2-40B4-BE49-F238E27FC236}">
                  <a16:creationId xmlns:a16="http://schemas.microsoft.com/office/drawing/2014/main" id="{BFA95AD1-3A78-708D-6CE0-8860BD56FEF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36248" y="4086347"/>
              <a:ext cx="2345834" cy="601120"/>
            </a:xfrm>
            <a:prstGeom prst="rect">
              <a:avLst/>
            </a:prstGeom>
          </p:spPr>
        </p:pic>
        <p:pic>
          <p:nvPicPr>
            <p:cNvPr id="44" name="Picture 43" descr="A blue and orange logo&#10;&#10;Description automatically generated">
              <a:extLst>
                <a:ext uri="{FF2B5EF4-FFF2-40B4-BE49-F238E27FC236}">
                  <a16:creationId xmlns:a16="http://schemas.microsoft.com/office/drawing/2014/main" id="{61916895-04C1-C0F2-330F-F1D2907F602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88195" y="3931097"/>
              <a:ext cx="1154879" cy="726390"/>
            </a:xfrm>
            <a:prstGeom prst="rect">
              <a:avLst/>
            </a:prstGeom>
          </p:spPr>
        </p:pic>
      </p:grpSp>
      <p:sp>
        <p:nvSpPr>
          <p:cNvPr id="3" name="TextBox 2">
            <a:extLst>
              <a:ext uri="{FF2B5EF4-FFF2-40B4-BE49-F238E27FC236}">
                <a16:creationId xmlns:a16="http://schemas.microsoft.com/office/drawing/2014/main" id="{28D26A09-1C15-18C5-AA96-BF0B705838D0}"/>
              </a:ext>
            </a:extLst>
          </p:cNvPr>
          <p:cNvSpPr txBox="1"/>
          <p:nvPr userDrawn="1"/>
        </p:nvSpPr>
        <p:spPr>
          <a:xfrm>
            <a:off x="838200" y="617761"/>
            <a:ext cx="4501604" cy="769441"/>
          </a:xfrm>
          <a:prstGeom prst="rect">
            <a:avLst/>
          </a:prstGeom>
          <a:noFill/>
        </p:spPr>
        <p:txBody>
          <a:bodyPr wrap="square" rtlCol="0">
            <a:spAutoFit/>
          </a:bodyPr>
          <a:lstStyle/>
          <a:p>
            <a:r>
              <a:rPr kumimoji="0" lang="en-US" sz="4400" b="0" i="0" u="none" strike="noStrike" kern="1200" cap="none" spc="0" normalizeH="0" baseline="0" noProof="0">
                <a:ln>
                  <a:noFill/>
                </a:ln>
                <a:solidFill>
                  <a:srgbClr val="537355"/>
                </a:solidFill>
                <a:effectLst/>
                <a:uLnTx/>
                <a:uFillTx/>
                <a:latin typeface="Montserrat Black" panose="00000A00000000000000" pitchFamily="2" charset="0"/>
                <a:ea typeface="+mj-ea"/>
                <a:cs typeface="+mj-cs"/>
              </a:rPr>
              <a:t>Partners</a:t>
            </a:r>
            <a:endParaRPr lang="en-US"/>
          </a:p>
        </p:txBody>
      </p:sp>
      <p:pic>
        <p:nvPicPr>
          <p:cNvPr id="2" name="Picture 1">
            <a:extLst>
              <a:ext uri="{FF2B5EF4-FFF2-40B4-BE49-F238E27FC236}">
                <a16:creationId xmlns:a16="http://schemas.microsoft.com/office/drawing/2014/main" id="{C22CAF1A-B037-BEF0-8D5A-A6F1D996A6BD}"/>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7118" y="6403499"/>
            <a:ext cx="1584801" cy="353074"/>
          </a:xfrm>
          <a:prstGeom prst="rect">
            <a:avLst/>
          </a:prstGeom>
        </p:spPr>
      </p:pic>
    </p:spTree>
    <p:extLst>
      <p:ext uri="{BB962C8B-B14F-4D97-AF65-F5344CB8AC3E}">
        <p14:creationId xmlns:p14="http://schemas.microsoft.com/office/powerpoint/2010/main" val="2332451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nding acknowledgm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294AEB-D4AF-496A-E23E-DA1081F0C7CC}"/>
              </a:ext>
            </a:extLst>
          </p:cNvPr>
          <p:cNvSpPr/>
          <p:nvPr userDrawn="1"/>
        </p:nvSpPr>
        <p:spPr>
          <a:xfrm>
            <a:off x="0" y="6276975"/>
            <a:ext cx="12192000" cy="581025"/>
          </a:xfrm>
          <a:prstGeom prst="rect">
            <a:avLst/>
          </a:prstGeom>
          <a:solidFill>
            <a:srgbClr val="537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hand and leaves&#10;&#10;Description automatically generated">
            <a:extLst>
              <a:ext uri="{FF2B5EF4-FFF2-40B4-BE49-F238E27FC236}">
                <a16:creationId xmlns:a16="http://schemas.microsoft.com/office/drawing/2014/main" id="{EF7D12F4-FFF7-AE2F-909F-F2BB1925A6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54489" y="6338887"/>
            <a:ext cx="381548" cy="457200"/>
          </a:xfrm>
          <a:prstGeom prst="rect">
            <a:avLst/>
          </a:prstGeom>
        </p:spPr>
      </p:pic>
      <p:sp>
        <p:nvSpPr>
          <p:cNvPr id="10" name="Slide Number Placeholder 8">
            <a:extLst>
              <a:ext uri="{FF2B5EF4-FFF2-40B4-BE49-F238E27FC236}">
                <a16:creationId xmlns:a16="http://schemas.microsoft.com/office/drawing/2014/main" id="{A32D29E9-FA18-37DF-FFA4-AA93C1F622D3}"/>
              </a:ext>
            </a:extLst>
          </p:cNvPr>
          <p:cNvSpPr txBox="1">
            <a:spLocks/>
          </p:cNvSpPr>
          <p:nvPr userDrawn="1"/>
        </p:nvSpPr>
        <p:spPr>
          <a:xfrm>
            <a:off x="4724400" y="6384924"/>
            <a:ext cx="27432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lgn="ctr"/>
            <a:fld id="{125AACB6-AE94-40EF-B26C-9A5388CC9EF1}" type="slidenum">
              <a:rPr lang="en-US" smtClean="0">
                <a:solidFill>
                  <a:schemeClr val="bg1"/>
                </a:solidFill>
              </a:rPr>
              <a:pPr algn="ctr"/>
              <a:t>‹#›</a:t>
            </a:fld>
            <a:endParaRPr lang="en-US">
              <a:solidFill>
                <a:schemeClr val="bg1"/>
              </a:solidFill>
            </a:endParaRPr>
          </a:p>
        </p:txBody>
      </p:sp>
      <p:cxnSp>
        <p:nvCxnSpPr>
          <p:cNvPr id="11" name="Straight Connector 10">
            <a:extLst>
              <a:ext uri="{FF2B5EF4-FFF2-40B4-BE49-F238E27FC236}">
                <a16:creationId xmlns:a16="http://schemas.microsoft.com/office/drawing/2014/main" id="{77E2152A-E323-8DC7-A9AA-D35975BA2077}"/>
              </a:ext>
            </a:extLst>
          </p:cNvPr>
          <p:cNvCxnSpPr>
            <a:cxnSpLocks/>
          </p:cNvCxnSpPr>
          <p:nvPr userDrawn="1"/>
        </p:nvCxnSpPr>
        <p:spPr>
          <a:xfrm>
            <a:off x="0" y="1461294"/>
            <a:ext cx="9959009" cy="0"/>
          </a:xfrm>
          <a:prstGeom prst="line">
            <a:avLst/>
          </a:prstGeom>
          <a:ln w="38100">
            <a:solidFill>
              <a:srgbClr val="CFD9C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8D26A09-1C15-18C5-AA96-BF0B705838D0}"/>
              </a:ext>
            </a:extLst>
          </p:cNvPr>
          <p:cNvSpPr txBox="1"/>
          <p:nvPr userDrawn="1"/>
        </p:nvSpPr>
        <p:spPr>
          <a:xfrm>
            <a:off x="838200" y="617761"/>
            <a:ext cx="9677400" cy="769441"/>
          </a:xfrm>
          <a:prstGeom prst="rect">
            <a:avLst/>
          </a:prstGeom>
          <a:noFill/>
        </p:spPr>
        <p:txBody>
          <a:bodyPr wrap="square" rtlCol="0">
            <a:spAutoFit/>
          </a:bodyPr>
          <a:lstStyle/>
          <a:p>
            <a:r>
              <a:rPr kumimoji="0" lang="en-US" sz="4400" b="0" i="0" u="none" strike="noStrike" kern="1200" cap="none" spc="0" normalizeH="0" baseline="0" noProof="0">
                <a:ln>
                  <a:noFill/>
                </a:ln>
                <a:solidFill>
                  <a:srgbClr val="537355"/>
                </a:solidFill>
                <a:effectLst/>
                <a:uLnTx/>
                <a:uFillTx/>
                <a:latin typeface="Montserrat Black" panose="00000A00000000000000" pitchFamily="2" charset="0"/>
                <a:ea typeface="+mj-ea"/>
                <a:cs typeface="+mj-cs"/>
              </a:rPr>
              <a:t>Funding Acknowledgement</a:t>
            </a:r>
            <a:endParaRPr lang="en-US"/>
          </a:p>
        </p:txBody>
      </p:sp>
      <p:sp>
        <p:nvSpPr>
          <p:cNvPr id="2" name="TextBox 1">
            <a:extLst>
              <a:ext uri="{FF2B5EF4-FFF2-40B4-BE49-F238E27FC236}">
                <a16:creationId xmlns:a16="http://schemas.microsoft.com/office/drawing/2014/main" id="{FCE31A80-AF10-C877-8FCD-3CAFEF8F2ECF}"/>
              </a:ext>
            </a:extLst>
          </p:cNvPr>
          <p:cNvSpPr txBox="1"/>
          <p:nvPr userDrawn="1"/>
        </p:nvSpPr>
        <p:spPr>
          <a:xfrm>
            <a:off x="804552" y="2028308"/>
            <a:ext cx="10401920" cy="2585323"/>
          </a:xfrm>
          <a:prstGeom prst="rect">
            <a:avLst/>
          </a:prstGeom>
          <a:noFill/>
        </p:spPr>
        <p:txBody>
          <a:bodyPr wrap="square" rtlCol="0">
            <a:spAutoFit/>
          </a:bodyPr>
          <a:lstStyle/>
          <a:p>
            <a:pPr algn="just"/>
            <a:r>
              <a:rPr lang="en-US" sz="1800" b="0" i="0" u="none" strike="noStrike" baseline="0">
                <a:solidFill>
                  <a:srgbClr val="404841"/>
                </a:solidFill>
                <a:latin typeface="Open Sans" panose="020B0606030504020204" pitchFamily="34" charset="0"/>
                <a:ea typeface="Open Sans" panose="020B0606030504020204" pitchFamily="34" charset="0"/>
                <a:cs typeface="Open Sans" panose="020B0606030504020204" pitchFamily="34" charset="0"/>
              </a:rPr>
              <a:t>Funded by the European Union. Views and opinions expressed are however those of the author(s) only and do not necessarily reflect those of the European Union. Neither the European Union nor the granting authority can be held responsible for them.</a:t>
            </a:r>
          </a:p>
          <a:p>
            <a:pPr algn="just"/>
            <a:endParaRPr lang="en-US" sz="1800" b="0" i="0" u="none" strike="noStrike" baseline="0">
              <a:solidFill>
                <a:srgbClr val="40484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1800" b="0" i="0" u="none" strike="noStrike" baseline="0">
              <a:solidFill>
                <a:srgbClr val="40484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1800">
              <a:solidFill>
                <a:srgbClr val="40484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1800">
              <a:solidFill>
                <a:srgbClr val="404841"/>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800">
                <a:solidFill>
                  <a:srgbClr val="404841"/>
                </a:solidFill>
                <a:latin typeface="Open Sans" panose="020B0606030504020204" pitchFamily="34" charset="0"/>
                <a:ea typeface="Open Sans" panose="020B0606030504020204" pitchFamily="34" charset="0"/>
                <a:cs typeface="Open Sans" panose="020B0606030504020204" pitchFamily="34" charset="0"/>
              </a:rPr>
              <a:t>UK partner in ISLANDR is supported by UKRI grant. Swiss partner in ISLANDR is supported by Swiss grant.</a:t>
            </a:r>
          </a:p>
        </p:txBody>
      </p:sp>
      <p:grpSp>
        <p:nvGrpSpPr>
          <p:cNvPr id="17" name="Group 16">
            <a:extLst>
              <a:ext uri="{FF2B5EF4-FFF2-40B4-BE49-F238E27FC236}">
                <a16:creationId xmlns:a16="http://schemas.microsoft.com/office/drawing/2014/main" id="{0F88D22B-4C50-5141-FE46-549B82EA3938}"/>
              </a:ext>
            </a:extLst>
          </p:cNvPr>
          <p:cNvGrpSpPr/>
          <p:nvPr userDrawn="1"/>
        </p:nvGrpSpPr>
        <p:grpSpPr>
          <a:xfrm>
            <a:off x="2585122" y="4766010"/>
            <a:ext cx="7021756" cy="683083"/>
            <a:chOff x="2662800" y="5004135"/>
            <a:chExt cx="7021756" cy="683083"/>
          </a:xfrm>
        </p:grpSpPr>
        <p:pic>
          <p:nvPicPr>
            <p:cNvPr id="5" name="Picture 4" descr="A black background with blue text&#10;&#10;Description automatically generated">
              <a:extLst>
                <a:ext uri="{FF2B5EF4-FFF2-40B4-BE49-F238E27FC236}">
                  <a16:creationId xmlns:a16="http://schemas.microsoft.com/office/drawing/2014/main" id="{E9611D6A-72D7-70EA-962A-E36A0033FF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2800" y="5106193"/>
              <a:ext cx="1961935" cy="581025"/>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B975C472-C3A1-5E0C-3FB9-5F6E5C43AA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29450" y="5004135"/>
              <a:ext cx="2655106" cy="673481"/>
            </a:xfrm>
            <a:prstGeom prst="rect">
              <a:avLst/>
            </a:prstGeom>
          </p:spPr>
        </p:pic>
      </p:grpSp>
      <p:pic>
        <p:nvPicPr>
          <p:cNvPr id="16" name="Picture 15">
            <a:extLst>
              <a:ext uri="{FF2B5EF4-FFF2-40B4-BE49-F238E27FC236}">
                <a16:creationId xmlns:a16="http://schemas.microsoft.com/office/drawing/2014/main" id="{3B7EE998-A776-6D20-1E13-B818B2B7046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33912" y="3103265"/>
            <a:ext cx="2924175" cy="651470"/>
          </a:xfrm>
          <a:prstGeom prst="rect">
            <a:avLst/>
          </a:prstGeom>
        </p:spPr>
      </p:pic>
      <p:pic>
        <p:nvPicPr>
          <p:cNvPr id="4" name="Picture 3">
            <a:extLst>
              <a:ext uri="{FF2B5EF4-FFF2-40B4-BE49-F238E27FC236}">
                <a16:creationId xmlns:a16="http://schemas.microsoft.com/office/drawing/2014/main" id="{937C199C-FA6B-7769-C15B-BED59833722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57118" y="6403499"/>
            <a:ext cx="1584801" cy="353074"/>
          </a:xfrm>
          <a:prstGeom prst="rect">
            <a:avLst/>
          </a:prstGeom>
        </p:spPr>
      </p:pic>
    </p:spTree>
    <p:extLst>
      <p:ext uri="{BB962C8B-B14F-4D97-AF65-F5344CB8AC3E}">
        <p14:creationId xmlns:p14="http://schemas.microsoft.com/office/powerpoint/2010/main" val="314532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A logo with a hand and leaves&#10;&#10;Description automatically generated">
            <a:extLst>
              <a:ext uri="{FF2B5EF4-FFF2-40B4-BE49-F238E27FC236}">
                <a16:creationId xmlns:a16="http://schemas.microsoft.com/office/drawing/2014/main" id="{A16657EB-ABD9-22D5-A8D6-A5FA4823B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78" y="223942"/>
            <a:ext cx="1065586" cy="1276867"/>
          </a:xfrm>
          <a:prstGeom prst="rect">
            <a:avLst/>
          </a:prstGeom>
        </p:spPr>
      </p:pic>
      <p:sp>
        <p:nvSpPr>
          <p:cNvPr id="5" name="TextBox 4">
            <a:extLst>
              <a:ext uri="{FF2B5EF4-FFF2-40B4-BE49-F238E27FC236}">
                <a16:creationId xmlns:a16="http://schemas.microsoft.com/office/drawing/2014/main" id="{65F6CA21-B398-75D7-DD9F-D4898AC62601}"/>
              </a:ext>
            </a:extLst>
          </p:cNvPr>
          <p:cNvSpPr txBox="1"/>
          <p:nvPr userDrawn="1"/>
        </p:nvSpPr>
        <p:spPr>
          <a:xfrm>
            <a:off x="1639957" y="2899327"/>
            <a:ext cx="5456582" cy="1015663"/>
          </a:xfrm>
          <a:prstGeom prst="rect">
            <a:avLst/>
          </a:prstGeom>
          <a:noFill/>
        </p:spPr>
        <p:txBody>
          <a:bodyPr wrap="square" rtlCol="0">
            <a:spAutoFit/>
          </a:bodyPr>
          <a:lstStyle/>
          <a:p>
            <a:r>
              <a:rPr lang="fr-FR" sz="6000">
                <a:solidFill>
                  <a:srgbClr val="FFFFFF"/>
                </a:solidFill>
                <a:latin typeface="Montserrat ExtraBold" panose="00000900000000000000" pitchFamily="2" charset="0"/>
              </a:rPr>
              <a:t>THANK YOU</a:t>
            </a:r>
            <a:endParaRPr lang="en-US" sz="6000">
              <a:solidFill>
                <a:srgbClr val="FFFFFF"/>
              </a:solidFill>
              <a:latin typeface="Montserrat ExtraBold" panose="00000900000000000000" pitchFamily="2" charset="0"/>
            </a:endParaRPr>
          </a:p>
        </p:txBody>
      </p:sp>
      <p:sp>
        <p:nvSpPr>
          <p:cNvPr id="2" name="TextBox 1">
            <a:extLst>
              <a:ext uri="{FF2B5EF4-FFF2-40B4-BE49-F238E27FC236}">
                <a16:creationId xmlns:a16="http://schemas.microsoft.com/office/drawing/2014/main" id="{FA30A296-E772-4573-2D31-5E7058188665}"/>
              </a:ext>
            </a:extLst>
          </p:cNvPr>
          <p:cNvSpPr txBox="1">
            <a:spLocks noChangeArrowheads="1"/>
          </p:cNvSpPr>
          <p:nvPr userDrawn="1"/>
        </p:nvSpPr>
        <p:spPr bwMode="auto">
          <a:xfrm>
            <a:off x="2592871" y="3914990"/>
            <a:ext cx="4503668" cy="134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a:lnSpc>
                <a:spcPct val="90000"/>
              </a:lnSpc>
              <a:spcBef>
                <a:spcPts val="1000"/>
              </a:spcBef>
              <a:buFont typeface="Arial" panose="020B0604020202020204" pitchFamily="34" charset="0"/>
              <a:buNone/>
            </a:pPr>
            <a:r>
              <a:rPr lang="en-US" altLang="en-US" sz="2400">
                <a:solidFill>
                  <a:schemeClr val="bg1"/>
                </a:solidFill>
                <a:latin typeface="Montserrat SemiBold" panose="00000700000000000000" pitchFamily="2" charset="0"/>
              </a:rPr>
              <a:t>contact@islandr-project.eu</a:t>
            </a:r>
          </a:p>
          <a:p>
            <a:pPr>
              <a:lnSpc>
                <a:spcPct val="90000"/>
              </a:lnSpc>
              <a:spcBef>
                <a:spcPts val="1000"/>
              </a:spcBef>
              <a:buFont typeface="Arial" panose="020B0604020202020204" pitchFamily="34" charset="0"/>
              <a:buNone/>
            </a:pPr>
            <a:r>
              <a:rPr lang="en-US" altLang="en-US" sz="2400">
                <a:solidFill>
                  <a:schemeClr val="bg1"/>
                </a:solidFill>
                <a:latin typeface="Montserrat SemiBold" panose="00000700000000000000" pitchFamily="2" charset="0"/>
              </a:rPr>
              <a:t>@islandr-project</a:t>
            </a:r>
          </a:p>
          <a:p>
            <a:pPr>
              <a:lnSpc>
                <a:spcPct val="90000"/>
              </a:lnSpc>
              <a:spcBef>
                <a:spcPts val="1000"/>
              </a:spcBef>
              <a:buFont typeface="Arial" panose="020B0604020202020204" pitchFamily="34" charset="0"/>
              <a:buNone/>
            </a:pPr>
            <a:r>
              <a:rPr lang="en-US" altLang="en-US" sz="2400">
                <a:solidFill>
                  <a:schemeClr val="bg1"/>
                </a:solidFill>
                <a:latin typeface="Montserrat SemiBold" panose="00000700000000000000" pitchFamily="2" charset="0"/>
              </a:rPr>
              <a:t>islandr-project.eu</a:t>
            </a:r>
          </a:p>
        </p:txBody>
      </p:sp>
      <p:pic>
        <p:nvPicPr>
          <p:cNvPr id="6" name="Graphic 5" descr="Email with solid fill">
            <a:extLst>
              <a:ext uri="{FF2B5EF4-FFF2-40B4-BE49-F238E27FC236}">
                <a16:creationId xmlns:a16="http://schemas.microsoft.com/office/drawing/2014/main" id="{9A460F12-9357-5BCB-7DC3-4F3C5571725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798190" y="3914990"/>
            <a:ext cx="359259" cy="359259"/>
          </a:xfrm>
          <a:prstGeom prst="rect">
            <a:avLst/>
          </a:prstGeom>
        </p:spPr>
      </p:pic>
      <p:pic>
        <p:nvPicPr>
          <p:cNvPr id="8" name="Graphic 7" descr="Internet with solid fill">
            <a:extLst>
              <a:ext uri="{FF2B5EF4-FFF2-40B4-BE49-F238E27FC236}">
                <a16:creationId xmlns:a16="http://schemas.microsoft.com/office/drawing/2014/main" id="{118854C4-EDF3-5E64-C2ED-8F82E1B839E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760090" y="4825538"/>
            <a:ext cx="434937" cy="434937"/>
          </a:xfrm>
          <a:prstGeom prst="rect">
            <a:avLst/>
          </a:prstGeom>
        </p:spPr>
      </p:pic>
      <p:pic>
        <p:nvPicPr>
          <p:cNvPr id="10" name="Picture 9">
            <a:extLst>
              <a:ext uri="{FF2B5EF4-FFF2-40B4-BE49-F238E27FC236}">
                <a16:creationId xmlns:a16="http://schemas.microsoft.com/office/drawing/2014/main" id="{17C4217E-4A77-827D-597E-7CED6AEC675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36292" y="4445674"/>
            <a:ext cx="284639" cy="284639"/>
          </a:xfrm>
          <a:prstGeom prst="rect">
            <a:avLst/>
          </a:prstGeom>
        </p:spPr>
      </p:pic>
      <p:pic>
        <p:nvPicPr>
          <p:cNvPr id="12" name="Picture 11" descr="A white x on a black background&#10;&#10;AI-generated content may be incorrect.">
            <a:extLst>
              <a:ext uri="{FF2B5EF4-FFF2-40B4-BE49-F238E27FC236}">
                <a16:creationId xmlns:a16="http://schemas.microsoft.com/office/drawing/2014/main" id="{FA0D4C43-38E6-224D-5274-C299783249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36706" y="4452142"/>
            <a:ext cx="278490" cy="284640"/>
          </a:xfrm>
          <a:prstGeom prst="rect">
            <a:avLst/>
          </a:prstGeom>
        </p:spPr>
      </p:pic>
    </p:spTree>
    <p:extLst>
      <p:ext uri="{BB962C8B-B14F-4D97-AF65-F5344CB8AC3E}">
        <p14:creationId xmlns:p14="http://schemas.microsoft.com/office/powerpoint/2010/main" val="2576772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7634C-C980-1A11-2D0F-1298B570A3B8}"/>
              </a:ext>
            </a:extLst>
          </p:cNvPr>
          <p:cNvSpPr>
            <a:spLocks noGrp="1"/>
          </p:cNvSpPr>
          <p:nvPr>
            <p:ph type="ctrTitle"/>
          </p:nvPr>
        </p:nvSpPr>
        <p:spPr>
          <a:xfrm>
            <a:off x="1335156" y="1866348"/>
            <a:ext cx="6534150" cy="2387600"/>
          </a:xfrm>
        </p:spPr>
        <p:txBody>
          <a:bodyPr anchor="b">
            <a:normAutofit/>
          </a:bodyPr>
          <a:lstStyle>
            <a:lvl1pPr algn="l">
              <a:defRPr sz="5400">
                <a:solidFill>
                  <a:srgbClr val="537355"/>
                </a:solidFill>
                <a:latin typeface="Montserrat Black" panose="00000A00000000000000"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0F0E8714-2B5B-7167-AEE4-2534830D5662}"/>
              </a:ext>
            </a:extLst>
          </p:cNvPr>
          <p:cNvSpPr>
            <a:spLocks noGrp="1"/>
          </p:cNvSpPr>
          <p:nvPr>
            <p:ph type="subTitle" idx="1"/>
          </p:nvPr>
        </p:nvSpPr>
        <p:spPr>
          <a:xfrm>
            <a:off x="1389620" y="4517404"/>
            <a:ext cx="6534149" cy="372648"/>
          </a:xfrm>
        </p:spPr>
        <p:txBody>
          <a:bodyPr/>
          <a:lstStyle>
            <a:lvl1pPr marL="0" indent="0" algn="l">
              <a:buNone/>
              <a:defRPr sz="2400">
                <a:solidFill>
                  <a:schemeClr val="bg1"/>
                </a:solidFill>
                <a:latin typeface="Montserrat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hand holding a plant&#10;&#10;Description automatically generated">
            <a:extLst>
              <a:ext uri="{FF2B5EF4-FFF2-40B4-BE49-F238E27FC236}">
                <a16:creationId xmlns:a16="http://schemas.microsoft.com/office/drawing/2014/main" id="{250AC5DD-372F-3E06-68D7-91C713310C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864" y="238540"/>
            <a:ext cx="1174796" cy="1407730"/>
          </a:xfrm>
          <a:prstGeom prst="rect">
            <a:avLst/>
          </a:prstGeom>
        </p:spPr>
      </p:pic>
      <p:sp>
        <p:nvSpPr>
          <p:cNvPr id="12" name="Media Placeholder 11">
            <a:extLst>
              <a:ext uri="{FF2B5EF4-FFF2-40B4-BE49-F238E27FC236}">
                <a16:creationId xmlns:a16="http://schemas.microsoft.com/office/drawing/2014/main" id="{42C9CD94-9AE7-EC58-3631-8D1A803547FD}"/>
              </a:ext>
            </a:extLst>
          </p:cNvPr>
          <p:cNvSpPr>
            <a:spLocks noGrp="1"/>
          </p:cNvSpPr>
          <p:nvPr>
            <p:ph type="media" sz="quarter" idx="10" hasCustomPrompt="1"/>
          </p:nvPr>
        </p:nvSpPr>
        <p:spPr>
          <a:xfrm>
            <a:off x="10167938" y="5585790"/>
            <a:ext cx="1182550" cy="1036051"/>
          </a:xfrm>
        </p:spPr>
        <p:txBody>
          <a:bodyPr/>
          <a:lstStyle>
            <a:lvl1pPr marL="0" indent="0">
              <a:buNone/>
              <a:defRPr/>
            </a:lvl1pPr>
          </a:lstStyle>
          <a:p>
            <a:r>
              <a:rPr lang="fr-FR" err="1"/>
              <a:t>Your</a:t>
            </a:r>
            <a:r>
              <a:rPr lang="fr-FR"/>
              <a:t> logo</a:t>
            </a:r>
            <a:endParaRPr lang="en-US"/>
          </a:p>
        </p:txBody>
      </p:sp>
      <p:pic>
        <p:nvPicPr>
          <p:cNvPr id="4" name="Picture 3">
            <a:extLst>
              <a:ext uri="{FF2B5EF4-FFF2-40B4-BE49-F238E27FC236}">
                <a16:creationId xmlns:a16="http://schemas.microsoft.com/office/drawing/2014/main" id="{730BD5F6-FCC1-3062-225F-400EE465EA6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7118" y="6403242"/>
            <a:ext cx="1584801" cy="353589"/>
          </a:xfrm>
          <a:prstGeom prst="rect">
            <a:avLst/>
          </a:prstGeom>
        </p:spPr>
      </p:pic>
    </p:spTree>
    <p:extLst>
      <p:ext uri="{BB962C8B-B14F-4D97-AF65-F5344CB8AC3E}">
        <p14:creationId xmlns:p14="http://schemas.microsoft.com/office/powerpoint/2010/main" val="33722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alphaModFix amt="53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7D0E5-CBE5-6C97-0D2F-CE8FD19EF456}"/>
              </a:ext>
            </a:extLst>
          </p:cNvPr>
          <p:cNvSpPr>
            <a:spLocks noGrp="1"/>
          </p:cNvSpPr>
          <p:nvPr>
            <p:ph type="title"/>
          </p:nvPr>
        </p:nvSpPr>
        <p:spPr>
          <a:xfrm>
            <a:off x="1676400" y="394308"/>
            <a:ext cx="10515600" cy="1325563"/>
          </a:xfrm>
        </p:spPr>
        <p:txBody>
          <a:bodyPr/>
          <a:lstStyle/>
          <a:p>
            <a:r>
              <a:rPr lang="en-US"/>
              <a:t>Click to edit Master title style</a:t>
            </a:r>
            <a:endParaRPr lang="fr-FR"/>
          </a:p>
        </p:txBody>
      </p:sp>
      <p:sp>
        <p:nvSpPr>
          <p:cNvPr id="3" name="Slide Number Placeholder 2">
            <a:extLst>
              <a:ext uri="{FF2B5EF4-FFF2-40B4-BE49-F238E27FC236}">
                <a16:creationId xmlns:a16="http://schemas.microsoft.com/office/drawing/2014/main" id="{0D7411D5-8812-28E3-C227-65960049031A}"/>
              </a:ext>
            </a:extLst>
          </p:cNvPr>
          <p:cNvSpPr>
            <a:spLocks noGrp="1"/>
          </p:cNvSpPr>
          <p:nvPr>
            <p:ph type="sldNum" sz="quarter" idx="10"/>
          </p:nvPr>
        </p:nvSpPr>
        <p:spPr/>
        <p:txBody>
          <a:bodyPr/>
          <a:lstStyle/>
          <a:p>
            <a:fld id="{125AACB6-AE94-40EF-B26C-9A5388CC9EF1}" type="slidenum">
              <a:rPr lang="en-US" smtClean="0"/>
              <a:pPr/>
              <a:t>‹#›</a:t>
            </a:fld>
            <a:endParaRPr lang="en-US"/>
          </a:p>
        </p:txBody>
      </p:sp>
      <p:pic>
        <p:nvPicPr>
          <p:cNvPr id="6" name="Picture 5" descr="A hand holding a plant&#10;&#10;Description automatically generated">
            <a:extLst>
              <a:ext uri="{FF2B5EF4-FFF2-40B4-BE49-F238E27FC236}">
                <a16:creationId xmlns:a16="http://schemas.microsoft.com/office/drawing/2014/main" id="{0252F21B-B472-8071-6273-3C60AF96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864" y="238540"/>
            <a:ext cx="1174796" cy="1407730"/>
          </a:xfrm>
          <a:prstGeom prst="rect">
            <a:avLst/>
          </a:prstGeom>
        </p:spPr>
      </p:pic>
    </p:spTree>
    <p:extLst>
      <p:ext uri="{BB962C8B-B14F-4D97-AF65-F5344CB8AC3E}">
        <p14:creationId xmlns:p14="http://schemas.microsoft.com/office/powerpoint/2010/main" val="1963052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bg>
      <p:bgPr>
        <a:solidFill>
          <a:srgbClr val="537355"/>
        </a:solidFill>
        <a:effectLst/>
      </p:bgPr>
    </p:bg>
    <p:spTree>
      <p:nvGrpSpPr>
        <p:cNvPr id="1" name=""/>
        <p:cNvGrpSpPr/>
        <p:nvPr/>
      </p:nvGrpSpPr>
      <p:grpSpPr>
        <a:xfrm>
          <a:off x="0" y="0"/>
          <a:ext cx="0" cy="0"/>
          <a:chOff x="0" y="0"/>
          <a:chExt cx="0" cy="0"/>
        </a:xfrm>
      </p:grpSpPr>
      <p:pic>
        <p:nvPicPr>
          <p:cNvPr id="4" name="Picture 3" descr="A logo with a hand and leaves&#10;&#10;Description automatically generated">
            <a:extLst>
              <a:ext uri="{FF2B5EF4-FFF2-40B4-BE49-F238E27FC236}">
                <a16:creationId xmlns:a16="http://schemas.microsoft.com/office/drawing/2014/main" id="{A16657EB-ABD9-22D5-A8D6-A5FA4823B4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878" y="223942"/>
            <a:ext cx="1065586" cy="1276867"/>
          </a:xfrm>
          <a:prstGeom prst="rect">
            <a:avLst/>
          </a:prstGeom>
        </p:spPr>
      </p:pic>
      <p:cxnSp>
        <p:nvCxnSpPr>
          <p:cNvPr id="3" name="Straight Connector 2">
            <a:extLst>
              <a:ext uri="{FF2B5EF4-FFF2-40B4-BE49-F238E27FC236}">
                <a16:creationId xmlns:a16="http://schemas.microsoft.com/office/drawing/2014/main" id="{443EA02D-840B-3D5A-261A-47852BA15429}"/>
              </a:ext>
            </a:extLst>
          </p:cNvPr>
          <p:cNvCxnSpPr>
            <a:cxnSpLocks/>
          </p:cNvCxnSpPr>
          <p:nvPr userDrawn="1"/>
        </p:nvCxnSpPr>
        <p:spPr>
          <a:xfrm flipV="1">
            <a:off x="2516188" y="2892425"/>
            <a:ext cx="0" cy="1073150"/>
          </a:xfrm>
          <a:prstGeom prst="line">
            <a:avLst/>
          </a:prstGeom>
          <a:ln w="57150">
            <a:solidFill>
              <a:srgbClr val="8C6A5E"/>
            </a:solidFill>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F7A5199C-AEBD-84EB-4156-AC7979035667}"/>
              </a:ext>
            </a:extLst>
          </p:cNvPr>
          <p:cNvSpPr>
            <a:spLocks noGrp="1"/>
          </p:cNvSpPr>
          <p:nvPr>
            <p:ph type="ctrTitle"/>
          </p:nvPr>
        </p:nvSpPr>
        <p:spPr>
          <a:xfrm>
            <a:off x="2669765" y="2693194"/>
            <a:ext cx="9144000" cy="1471612"/>
          </a:xfrm>
        </p:spPr>
        <p:txBody>
          <a:bodyPr anchor="b">
            <a:normAutofit/>
          </a:bodyPr>
          <a:lstStyle>
            <a:lvl1pPr algn="l">
              <a:defRPr sz="4400" b="1">
                <a:solidFill>
                  <a:schemeClr val="bg1"/>
                </a:solidFill>
                <a:latin typeface="Montserrat Bold" panose="00000800000000000000" pitchFamily="2" charset="0"/>
              </a:defRPr>
            </a:lvl1pPr>
          </a:lstStyle>
          <a:p>
            <a:r>
              <a:rPr lang="en-US"/>
              <a:t>Click to edit Master title style</a:t>
            </a:r>
          </a:p>
        </p:txBody>
      </p:sp>
      <p:sp>
        <p:nvSpPr>
          <p:cNvPr id="9" name="Text Placeholder 14">
            <a:extLst>
              <a:ext uri="{FF2B5EF4-FFF2-40B4-BE49-F238E27FC236}">
                <a16:creationId xmlns:a16="http://schemas.microsoft.com/office/drawing/2014/main" id="{ABE3F573-FE41-AA5F-B891-694516635AFD}"/>
              </a:ext>
            </a:extLst>
          </p:cNvPr>
          <p:cNvSpPr>
            <a:spLocks noGrp="1"/>
          </p:cNvSpPr>
          <p:nvPr>
            <p:ph type="body" sz="quarter" idx="10"/>
          </p:nvPr>
        </p:nvSpPr>
        <p:spPr>
          <a:xfrm>
            <a:off x="883060" y="2892681"/>
            <a:ext cx="1564863" cy="1072638"/>
          </a:xfrm>
        </p:spPr>
        <p:txBody>
          <a:bodyPr>
            <a:normAutofit/>
          </a:bodyPr>
          <a:lstStyle>
            <a:lvl1pPr marL="0" indent="0" algn="r">
              <a:buNone/>
              <a:defRPr sz="8000" b="1">
                <a:solidFill>
                  <a:srgbClr val="8C6A5E"/>
                </a:solidFill>
                <a:latin typeface="Montserrat Bold" panose="000008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28374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C8386-C8E7-C08D-5A7C-17D82D5C0840}"/>
              </a:ext>
            </a:extLst>
          </p:cNvPr>
          <p:cNvSpPr>
            <a:spLocks noGrp="1"/>
          </p:cNvSpPr>
          <p:nvPr>
            <p:ph type="title"/>
          </p:nvPr>
        </p:nvSpPr>
        <p:spPr>
          <a:xfrm>
            <a:off x="838200" y="597694"/>
            <a:ext cx="10515600" cy="863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CBB3B72-0FBC-F9BE-6DEA-CDE50D98C0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56B391A9-688D-9B18-397E-CB674BF5B645}"/>
              </a:ext>
            </a:extLst>
          </p:cNvPr>
          <p:cNvCxnSpPr>
            <a:cxnSpLocks/>
          </p:cNvCxnSpPr>
          <p:nvPr userDrawn="1"/>
        </p:nvCxnSpPr>
        <p:spPr>
          <a:xfrm>
            <a:off x="0" y="1461294"/>
            <a:ext cx="9959009" cy="0"/>
          </a:xfrm>
          <a:prstGeom prst="line">
            <a:avLst/>
          </a:prstGeom>
          <a:ln w="38100">
            <a:solidFill>
              <a:srgbClr val="CFD9C1"/>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FE96EED2-F8A1-210A-C6EF-ACA765761B6E}"/>
              </a:ext>
            </a:extLst>
          </p:cNvPr>
          <p:cNvSpPr/>
          <p:nvPr userDrawn="1"/>
        </p:nvSpPr>
        <p:spPr>
          <a:xfrm>
            <a:off x="0" y="6276975"/>
            <a:ext cx="12192000" cy="581025"/>
          </a:xfrm>
          <a:prstGeom prst="rect">
            <a:avLst/>
          </a:prstGeom>
          <a:solidFill>
            <a:srgbClr val="537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with a hand and leaves&#10;&#10;Description automatically generated">
            <a:extLst>
              <a:ext uri="{FF2B5EF4-FFF2-40B4-BE49-F238E27FC236}">
                <a16:creationId xmlns:a16="http://schemas.microsoft.com/office/drawing/2014/main" id="{4EA624B5-CE5F-DF57-4BE2-C4CBAE268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54489" y="6338887"/>
            <a:ext cx="381548" cy="457200"/>
          </a:xfrm>
          <a:prstGeom prst="rect">
            <a:avLst/>
          </a:prstGeom>
        </p:spPr>
      </p:pic>
      <p:pic>
        <p:nvPicPr>
          <p:cNvPr id="11" name="Picture 10">
            <a:extLst>
              <a:ext uri="{FF2B5EF4-FFF2-40B4-BE49-F238E27FC236}">
                <a16:creationId xmlns:a16="http://schemas.microsoft.com/office/drawing/2014/main" id="{41A8CEC0-1ED3-8325-C4C8-477651AA756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18" y="6403499"/>
            <a:ext cx="1584801" cy="353074"/>
          </a:xfrm>
          <a:prstGeom prst="rect">
            <a:avLst/>
          </a:prstGeom>
        </p:spPr>
      </p:pic>
      <p:sp>
        <p:nvSpPr>
          <p:cNvPr id="13" name="Slide Number Placeholder 8">
            <a:extLst>
              <a:ext uri="{FF2B5EF4-FFF2-40B4-BE49-F238E27FC236}">
                <a16:creationId xmlns:a16="http://schemas.microsoft.com/office/drawing/2014/main" id="{C950CDB4-8E3A-D539-6483-282C0246D980}"/>
              </a:ext>
            </a:extLst>
          </p:cNvPr>
          <p:cNvSpPr txBox="1">
            <a:spLocks/>
          </p:cNvSpPr>
          <p:nvPr userDrawn="1"/>
        </p:nvSpPr>
        <p:spPr>
          <a:xfrm>
            <a:off x="4724400" y="6384924"/>
            <a:ext cx="27432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lgn="ctr"/>
            <a:fld id="{125AACB6-AE94-40EF-B26C-9A5388CC9EF1}" type="slidenum">
              <a:rPr lang="en-US" smtClean="0">
                <a:solidFill>
                  <a:schemeClr val="bg1"/>
                </a:solidFill>
              </a:rPr>
              <a:pPr algn="ctr"/>
              <a:t>‹#›</a:t>
            </a:fld>
            <a:endParaRPr lang="en-US">
              <a:solidFill>
                <a:schemeClr val="bg1"/>
              </a:solidFill>
            </a:endParaRPr>
          </a:p>
        </p:txBody>
      </p:sp>
    </p:spTree>
    <p:extLst>
      <p:ext uri="{BB962C8B-B14F-4D97-AF65-F5344CB8AC3E}">
        <p14:creationId xmlns:p14="http://schemas.microsoft.com/office/powerpoint/2010/main" val="3080917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47A4-08AE-8162-D3A4-EF805B930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A6A3BE-BDF1-0B4D-6C24-3C4FEABE9F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957726-C7D7-1C16-2057-1B38566AD0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129DD1-3DBB-A043-1F4B-40E788DE3AFA}"/>
              </a:ext>
            </a:extLst>
          </p:cNvPr>
          <p:cNvSpPr>
            <a:spLocks noGrp="1"/>
          </p:cNvSpPr>
          <p:nvPr>
            <p:ph type="dt" sz="half" idx="10"/>
          </p:nvPr>
        </p:nvSpPr>
        <p:spPr>
          <a:xfrm>
            <a:off x="838200" y="6356350"/>
            <a:ext cx="2743200" cy="365125"/>
          </a:xfrm>
          <a:prstGeom prst="rect">
            <a:avLst/>
          </a:prstGeom>
        </p:spPr>
        <p:txBody>
          <a:bodyPr/>
          <a:lstStyle/>
          <a:p>
            <a:fld id="{17FB10E8-EA8E-42B1-B35E-7A5F1FBCB512}" type="datetimeFigureOut">
              <a:rPr lang="en-US" smtClean="0"/>
              <a:t>3/27/2026</a:t>
            </a:fld>
            <a:endParaRPr lang="en-US"/>
          </a:p>
        </p:txBody>
      </p:sp>
      <p:sp>
        <p:nvSpPr>
          <p:cNvPr id="6" name="Footer Placeholder 5">
            <a:extLst>
              <a:ext uri="{FF2B5EF4-FFF2-40B4-BE49-F238E27FC236}">
                <a16:creationId xmlns:a16="http://schemas.microsoft.com/office/drawing/2014/main" id="{9931E9F1-067D-F14D-BA00-BBE0A00E80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465B07-1AB8-7FB2-3D0B-7AAC4A567C8F}"/>
              </a:ext>
            </a:extLst>
          </p:cNvPr>
          <p:cNvSpPr>
            <a:spLocks noGrp="1"/>
          </p:cNvSpPr>
          <p:nvPr>
            <p:ph type="sldNum" sz="quarter" idx="12"/>
          </p:nvPr>
        </p:nvSpPr>
        <p:spPr/>
        <p:txBody>
          <a:bodyPr/>
          <a:lstStyle/>
          <a:p>
            <a:fld id="{125AACB6-AE94-40EF-B26C-9A5388CC9EF1}" type="slidenum">
              <a:rPr lang="en-US" smtClean="0"/>
              <a:t>‹#›</a:t>
            </a:fld>
            <a:endParaRPr lang="en-US"/>
          </a:p>
        </p:txBody>
      </p:sp>
      <p:sp>
        <p:nvSpPr>
          <p:cNvPr id="9" name="Rectangle 8">
            <a:extLst>
              <a:ext uri="{FF2B5EF4-FFF2-40B4-BE49-F238E27FC236}">
                <a16:creationId xmlns:a16="http://schemas.microsoft.com/office/drawing/2014/main" id="{9A0282EC-30A7-5E06-B8D3-A1B67B8D5770}"/>
              </a:ext>
            </a:extLst>
          </p:cNvPr>
          <p:cNvSpPr/>
          <p:nvPr userDrawn="1"/>
        </p:nvSpPr>
        <p:spPr>
          <a:xfrm>
            <a:off x="0" y="6276975"/>
            <a:ext cx="12192000" cy="581025"/>
          </a:xfrm>
          <a:prstGeom prst="rect">
            <a:avLst/>
          </a:prstGeom>
          <a:solidFill>
            <a:srgbClr val="537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hand and leaves&#10;&#10;Description automatically generated">
            <a:extLst>
              <a:ext uri="{FF2B5EF4-FFF2-40B4-BE49-F238E27FC236}">
                <a16:creationId xmlns:a16="http://schemas.microsoft.com/office/drawing/2014/main" id="{2AD96D1B-6A82-B1EF-5D50-AE7050AC5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54489" y="6338887"/>
            <a:ext cx="381548" cy="457200"/>
          </a:xfrm>
          <a:prstGeom prst="rect">
            <a:avLst/>
          </a:prstGeom>
        </p:spPr>
      </p:pic>
      <p:sp>
        <p:nvSpPr>
          <p:cNvPr id="12" name="Slide Number Placeholder 8">
            <a:extLst>
              <a:ext uri="{FF2B5EF4-FFF2-40B4-BE49-F238E27FC236}">
                <a16:creationId xmlns:a16="http://schemas.microsoft.com/office/drawing/2014/main" id="{F57DB8F5-2ECE-7A10-0086-4FD4FEB161FD}"/>
              </a:ext>
            </a:extLst>
          </p:cNvPr>
          <p:cNvSpPr txBox="1">
            <a:spLocks/>
          </p:cNvSpPr>
          <p:nvPr userDrawn="1"/>
        </p:nvSpPr>
        <p:spPr>
          <a:xfrm>
            <a:off x="4724400" y="6384924"/>
            <a:ext cx="27432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lgn="ctr"/>
            <a:fld id="{125AACB6-AE94-40EF-B26C-9A5388CC9EF1}" type="slidenum">
              <a:rPr lang="en-US" smtClean="0">
                <a:solidFill>
                  <a:schemeClr val="bg1"/>
                </a:solidFill>
              </a:rPr>
              <a:pPr algn="ctr"/>
              <a:t>‹#›</a:t>
            </a:fld>
            <a:endParaRPr lang="en-US">
              <a:solidFill>
                <a:schemeClr val="bg1"/>
              </a:solidFill>
            </a:endParaRPr>
          </a:p>
        </p:txBody>
      </p:sp>
      <p:cxnSp>
        <p:nvCxnSpPr>
          <p:cNvPr id="13" name="Straight Connector 12">
            <a:extLst>
              <a:ext uri="{FF2B5EF4-FFF2-40B4-BE49-F238E27FC236}">
                <a16:creationId xmlns:a16="http://schemas.microsoft.com/office/drawing/2014/main" id="{02FF5C9F-1003-A303-4FD3-7116560FD1CD}"/>
              </a:ext>
            </a:extLst>
          </p:cNvPr>
          <p:cNvCxnSpPr>
            <a:cxnSpLocks/>
          </p:cNvCxnSpPr>
          <p:nvPr userDrawn="1"/>
        </p:nvCxnSpPr>
        <p:spPr>
          <a:xfrm>
            <a:off x="0" y="1461294"/>
            <a:ext cx="9959009" cy="0"/>
          </a:xfrm>
          <a:prstGeom prst="line">
            <a:avLst/>
          </a:prstGeom>
          <a:ln w="38100">
            <a:solidFill>
              <a:srgbClr val="CFD9C1"/>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4F279299-B852-CDE8-5F34-36A190128FF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18" y="6403499"/>
            <a:ext cx="1584801" cy="353074"/>
          </a:xfrm>
          <a:prstGeom prst="rect">
            <a:avLst/>
          </a:prstGeom>
        </p:spPr>
      </p:pic>
    </p:spTree>
    <p:extLst>
      <p:ext uri="{BB962C8B-B14F-4D97-AF65-F5344CB8AC3E}">
        <p14:creationId xmlns:p14="http://schemas.microsoft.com/office/powerpoint/2010/main" val="409578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3756-C11C-68DD-85E3-62AD4B9C4A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FFE8A8-5BC3-7C5C-748B-4CED6E39FEC1}"/>
              </a:ext>
            </a:extLst>
          </p:cNvPr>
          <p:cNvSpPr>
            <a:spLocks noGrp="1"/>
          </p:cNvSpPr>
          <p:nvPr>
            <p:ph type="body" idx="1"/>
          </p:nvPr>
        </p:nvSpPr>
        <p:spPr>
          <a:xfrm>
            <a:off x="839788" y="1681163"/>
            <a:ext cx="5157787" cy="823912"/>
          </a:xfrm>
        </p:spPr>
        <p:txBody>
          <a:bodyPr anchor="b"/>
          <a:lstStyle>
            <a:lvl1pPr marL="0" indent="0">
              <a:buNone/>
              <a:defRPr sz="2400" b="1">
                <a:solidFill>
                  <a:srgbClr val="8C6A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983EF5-FCEC-AF96-A941-7B4599E3EE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9C57AD-7D8D-E88A-A787-D39A54443011}"/>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8C6A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D61C46-4CB8-6103-6DA0-6C3AFEF189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9D36947-D634-9E58-7EC8-E287B19CAAF3}"/>
              </a:ext>
            </a:extLst>
          </p:cNvPr>
          <p:cNvSpPr/>
          <p:nvPr userDrawn="1"/>
        </p:nvSpPr>
        <p:spPr>
          <a:xfrm>
            <a:off x="0" y="6276975"/>
            <a:ext cx="12192000" cy="581025"/>
          </a:xfrm>
          <a:prstGeom prst="rect">
            <a:avLst/>
          </a:prstGeom>
          <a:solidFill>
            <a:srgbClr val="537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logo with a hand and leaves&#10;&#10;Description automatically generated">
            <a:extLst>
              <a:ext uri="{FF2B5EF4-FFF2-40B4-BE49-F238E27FC236}">
                <a16:creationId xmlns:a16="http://schemas.microsoft.com/office/drawing/2014/main" id="{98008C55-834B-8929-7BC4-D86C998EF9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54489" y="6338887"/>
            <a:ext cx="381548" cy="457200"/>
          </a:xfrm>
          <a:prstGeom prst="rect">
            <a:avLst/>
          </a:prstGeom>
        </p:spPr>
      </p:pic>
      <p:sp>
        <p:nvSpPr>
          <p:cNvPr id="14" name="Slide Number Placeholder 8">
            <a:extLst>
              <a:ext uri="{FF2B5EF4-FFF2-40B4-BE49-F238E27FC236}">
                <a16:creationId xmlns:a16="http://schemas.microsoft.com/office/drawing/2014/main" id="{54720647-1277-EF0A-5E12-9C5F0C01594F}"/>
              </a:ext>
            </a:extLst>
          </p:cNvPr>
          <p:cNvSpPr txBox="1">
            <a:spLocks/>
          </p:cNvSpPr>
          <p:nvPr userDrawn="1"/>
        </p:nvSpPr>
        <p:spPr>
          <a:xfrm>
            <a:off x="4724400" y="6384924"/>
            <a:ext cx="27432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lgn="ctr"/>
            <a:fld id="{125AACB6-AE94-40EF-B26C-9A5388CC9EF1}" type="slidenum">
              <a:rPr lang="en-US" smtClean="0">
                <a:solidFill>
                  <a:schemeClr val="bg1"/>
                </a:solidFill>
              </a:rPr>
              <a:pPr algn="ctr"/>
              <a:t>‹#›</a:t>
            </a:fld>
            <a:endParaRPr lang="en-US">
              <a:solidFill>
                <a:schemeClr val="bg1"/>
              </a:solidFill>
            </a:endParaRPr>
          </a:p>
        </p:txBody>
      </p:sp>
      <p:cxnSp>
        <p:nvCxnSpPr>
          <p:cNvPr id="15" name="Straight Connector 14">
            <a:extLst>
              <a:ext uri="{FF2B5EF4-FFF2-40B4-BE49-F238E27FC236}">
                <a16:creationId xmlns:a16="http://schemas.microsoft.com/office/drawing/2014/main" id="{205F75B4-94C9-F6F7-4F70-90BD3F34CA22}"/>
              </a:ext>
            </a:extLst>
          </p:cNvPr>
          <p:cNvCxnSpPr>
            <a:cxnSpLocks/>
          </p:cNvCxnSpPr>
          <p:nvPr userDrawn="1"/>
        </p:nvCxnSpPr>
        <p:spPr>
          <a:xfrm>
            <a:off x="0" y="1461294"/>
            <a:ext cx="9959009" cy="0"/>
          </a:xfrm>
          <a:prstGeom prst="line">
            <a:avLst/>
          </a:prstGeom>
          <a:ln w="38100">
            <a:solidFill>
              <a:srgbClr val="CFD9C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59912AD-014E-C75F-2E54-B83958F5C4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18" y="6403499"/>
            <a:ext cx="1584801" cy="353074"/>
          </a:xfrm>
          <a:prstGeom prst="rect">
            <a:avLst/>
          </a:prstGeom>
        </p:spPr>
      </p:pic>
    </p:spTree>
    <p:extLst>
      <p:ext uri="{BB962C8B-B14F-4D97-AF65-F5344CB8AC3E}">
        <p14:creationId xmlns:p14="http://schemas.microsoft.com/office/powerpoint/2010/main" val="1539017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0762-1D42-1509-FFFA-404E867A12A6}"/>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C7294AEB-D4AF-496A-E23E-DA1081F0C7CC}"/>
              </a:ext>
            </a:extLst>
          </p:cNvPr>
          <p:cNvSpPr/>
          <p:nvPr userDrawn="1"/>
        </p:nvSpPr>
        <p:spPr>
          <a:xfrm>
            <a:off x="0" y="6276975"/>
            <a:ext cx="12192000" cy="581025"/>
          </a:xfrm>
          <a:prstGeom prst="rect">
            <a:avLst/>
          </a:prstGeom>
          <a:solidFill>
            <a:srgbClr val="537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hand and leaves&#10;&#10;Description automatically generated">
            <a:extLst>
              <a:ext uri="{FF2B5EF4-FFF2-40B4-BE49-F238E27FC236}">
                <a16:creationId xmlns:a16="http://schemas.microsoft.com/office/drawing/2014/main" id="{EF7D12F4-FFF7-AE2F-909F-F2BB1925A6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54489" y="6338887"/>
            <a:ext cx="381548" cy="457200"/>
          </a:xfrm>
          <a:prstGeom prst="rect">
            <a:avLst/>
          </a:prstGeom>
        </p:spPr>
      </p:pic>
      <p:sp>
        <p:nvSpPr>
          <p:cNvPr id="10" name="Slide Number Placeholder 8">
            <a:extLst>
              <a:ext uri="{FF2B5EF4-FFF2-40B4-BE49-F238E27FC236}">
                <a16:creationId xmlns:a16="http://schemas.microsoft.com/office/drawing/2014/main" id="{A32D29E9-FA18-37DF-FFA4-AA93C1F622D3}"/>
              </a:ext>
            </a:extLst>
          </p:cNvPr>
          <p:cNvSpPr txBox="1">
            <a:spLocks/>
          </p:cNvSpPr>
          <p:nvPr userDrawn="1"/>
        </p:nvSpPr>
        <p:spPr>
          <a:xfrm>
            <a:off x="4724400" y="6384924"/>
            <a:ext cx="27432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lgn="ctr"/>
            <a:fld id="{125AACB6-AE94-40EF-B26C-9A5388CC9EF1}" type="slidenum">
              <a:rPr lang="en-US" smtClean="0">
                <a:solidFill>
                  <a:schemeClr val="bg1"/>
                </a:solidFill>
              </a:rPr>
              <a:pPr algn="ctr"/>
              <a:t>‹#›</a:t>
            </a:fld>
            <a:endParaRPr lang="en-US">
              <a:solidFill>
                <a:schemeClr val="bg1"/>
              </a:solidFill>
            </a:endParaRPr>
          </a:p>
        </p:txBody>
      </p:sp>
      <p:cxnSp>
        <p:nvCxnSpPr>
          <p:cNvPr id="11" name="Straight Connector 10">
            <a:extLst>
              <a:ext uri="{FF2B5EF4-FFF2-40B4-BE49-F238E27FC236}">
                <a16:creationId xmlns:a16="http://schemas.microsoft.com/office/drawing/2014/main" id="{77E2152A-E323-8DC7-A9AA-D35975BA2077}"/>
              </a:ext>
            </a:extLst>
          </p:cNvPr>
          <p:cNvCxnSpPr>
            <a:cxnSpLocks/>
          </p:cNvCxnSpPr>
          <p:nvPr userDrawn="1"/>
        </p:nvCxnSpPr>
        <p:spPr>
          <a:xfrm>
            <a:off x="0" y="1461294"/>
            <a:ext cx="9959009" cy="0"/>
          </a:xfrm>
          <a:prstGeom prst="line">
            <a:avLst/>
          </a:prstGeom>
          <a:ln w="38100">
            <a:solidFill>
              <a:srgbClr val="CFD9C1"/>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4A2CA6E8-3500-E3A7-4C19-750285052E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18" y="6403499"/>
            <a:ext cx="1584801" cy="353074"/>
          </a:xfrm>
          <a:prstGeom prst="rect">
            <a:avLst/>
          </a:prstGeom>
        </p:spPr>
      </p:pic>
    </p:spTree>
    <p:extLst>
      <p:ext uri="{BB962C8B-B14F-4D97-AF65-F5344CB8AC3E}">
        <p14:creationId xmlns:p14="http://schemas.microsoft.com/office/powerpoint/2010/main" val="1210632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47C032-50C9-FF7B-AE87-8C670468219E}"/>
              </a:ext>
            </a:extLst>
          </p:cNvPr>
          <p:cNvSpPr/>
          <p:nvPr userDrawn="1"/>
        </p:nvSpPr>
        <p:spPr>
          <a:xfrm>
            <a:off x="0" y="6276975"/>
            <a:ext cx="12192000" cy="581025"/>
          </a:xfrm>
          <a:prstGeom prst="rect">
            <a:avLst/>
          </a:prstGeom>
          <a:solidFill>
            <a:srgbClr val="537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a hand and leaves&#10;&#10;Description automatically generated">
            <a:extLst>
              <a:ext uri="{FF2B5EF4-FFF2-40B4-BE49-F238E27FC236}">
                <a16:creationId xmlns:a16="http://schemas.microsoft.com/office/drawing/2014/main" id="{CF82C292-2882-848D-A739-FC09E51B1E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54489" y="6338887"/>
            <a:ext cx="381548" cy="457200"/>
          </a:xfrm>
          <a:prstGeom prst="rect">
            <a:avLst/>
          </a:prstGeom>
        </p:spPr>
      </p:pic>
      <p:sp>
        <p:nvSpPr>
          <p:cNvPr id="9" name="Slide Number Placeholder 8">
            <a:extLst>
              <a:ext uri="{FF2B5EF4-FFF2-40B4-BE49-F238E27FC236}">
                <a16:creationId xmlns:a16="http://schemas.microsoft.com/office/drawing/2014/main" id="{6D445A51-7B7E-68B4-88E7-3E4D74E53D6B}"/>
              </a:ext>
            </a:extLst>
          </p:cNvPr>
          <p:cNvSpPr txBox="1">
            <a:spLocks/>
          </p:cNvSpPr>
          <p:nvPr userDrawn="1"/>
        </p:nvSpPr>
        <p:spPr>
          <a:xfrm>
            <a:off x="4724400" y="6384924"/>
            <a:ext cx="27432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lgn="ctr"/>
            <a:fld id="{125AACB6-AE94-40EF-B26C-9A5388CC9EF1}" type="slidenum">
              <a:rPr lang="en-US" smtClean="0">
                <a:solidFill>
                  <a:schemeClr val="bg1"/>
                </a:solidFill>
              </a:rPr>
              <a:pPr algn="ctr"/>
              <a:t>‹#›</a:t>
            </a:fld>
            <a:endParaRPr lang="en-US">
              <a:solidFill>
                <a:schemeClr val="bg1"/>
              </a:solidFill>
            </a:endParaRPr>
          </a:p>
        </p:txBody>
      </p:sp>
      <p:pic>
        <p:nvPicPr>
          <p:cNvPr id="2" name="Picture 1">
            <a:extLst>
              <a:ext uri="{FF2B5EF4-FFF2-40B4-BE49-F238E27FC236}">
                <a16:creationId xmlns:a16="http://schemas.microsoft.com/office/drawing/2014/main" id="{EF29950F-C38A-6FE1-3552-463EC98555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18" y="6403499"/>
            <a:ext cx="1584801" cy="353074"/>
          </a:xfrm>
          <a:prstGeom prst="rect">
            <a:avLst/>
          </a:prstGeom>
        </p:spPr>
      </p:pic>
    </p:spTree>
    <p:extLst>
      <p:ext uri="{BB962C8B-B14F-4D97-AF65-F5344CB8AC3E}">
        <p14:creationId xmlns:p14="http://schemas.microsoft.com/office/powerpoint/2010/main" val="2024035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433D7-0238-78E2-D95B-F62E48ED7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3FBA10-D6F1-329D-3062-CFB54EF60E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9F41D2-341B-1DB8-1382-62608E2EAD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0680DFD5-409A-3144-9DF8-10508E3F9338}"/>
              </a:ext>
            </a:extLst>
          </p:cNvPr>
          <p:cNvSpPr/>
          <p:nvPr userDrawn="1"/>
        </p:nvSpPr>
        <p:spPr>
          <a:xfrm>
            <a:off x="0" y="6276975"/>
            <a:ext cx="12192000" cy="581025"/>
          </a:xfrm>
          <a:prstGeom prst="rect">
            <a:avLst/>
          </a:prstGeom>
          <a:solidFill>
            <a:srgbClr val="537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hand and leaves&#10;&#10;Description automatically generated">
            <a:extLst>
              <a:ext uri="{FF2B5EF4-FFF2-40B4-BE49-F238E27FC236}">
                <a16:creationId xmlns:a16="http://schemas.microsoft.com/office/drawing/2014/main" id="{044524E4-3BE5-E187-EFA2-6F1D5F7E45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54489" y="6338887"/>
            <a:ext cx="381548" cy="457200"/>
          </a:xfrm>
          <a:prstGeom prst="rect">
            <a:avLst/>
          </a:prstGeom>
        </p:spPr>
      </p:pic>
      <p:sp>
        <p:nvSpPr>
          <p:cNvPr id="12" name="Slide Number Placeholder 8">
            <a:extLst>
              <a:ext uri="{FF2B5EF4-FFF2-40B4-BE49-F238E27FC236}">
                <a16:creationId xmlns:a16="http://schemas.microsoft.com/office/drawing/2014/main" id="{38B422EA-4914-1714-0C54-A16B9D9B5D38}"/>
              </a:ext>
            </a:extLst>
          </p:cNvPr>
          <p:cNvSpPr txBox="1">
            <a:spLocks/>
          </p:cNvSpPr>
          <p:nvPr userDrawn="1"/>
        </p:nvSpPr>
        <p:spPr>
          <a:xfrm>
            <a:off x="4724400" y="6384924"/>
            <a:ext cx="27432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lgn="ctr"/>
            <a:fld id="{125AACB6-AE94-40EF-B26C-9A5388CC9EF1}" type="slidenum">
              <a:rPr lang="en-US" smtClean="0">
                <a:solidFill>
                  <a:schemeClr val="bg1"/>
                </a:solidFill>
              </a:rPr>
              <a:pPr algn="ctr"/>
              <a:t>‹#›</a:t>
            </a:fld>
            <a:endParaRPr lang="en-US">
              <a:solidFill>
                <a:schemeClr val="bg1"/>
              </a:solidFill>
            </a:endParaRPr>
          </a:p>
        </p:txBody>
      </p:sp>
      <p:cxnSp>
        <p:nvCxnSpPr>
          <p:cNvPr id="13" name="Straight Connector 12">
            <a:extLst>
              <a:ext uri="{FF2B5EF4-FFF2-40B4-BE49-F238E27FC236}">
                <a16:creationId xmlns:a16="http://schemas.microsoft.com/office/drawing/2014/main" id="{75F9642C-CDDC-A4A0-0459-1C6FBF3B8769}"/>
              </a:ext>
            </a:extLst>
          </p:cNvPr>
          <p:cNvCxnSpPr>
            <a:cxnSpLocks/>
          </p:cNvCxnSpPr>
          <p:nvPr userDrawn="1"/>
        </p:nvCxnSpPr>
        <p:spPr>
          <a:xfrm flipV="1">
            <a:off x="839788" y="2057400"/>
            <a:ext cx="3932237" cy="242"/>
          </a:xfrm>
          <a:prstGeom prst="line">
            <a:avLst/>
          </a:prstGeom>
          <a:ln w="38100">
            <a:solidFill>
              <a:srgbClr val="CFD9C1"/>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6D66F09D-97AC-443B-3714-CC2FC958FC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18" y="6403499"/>
            <a:ext cx="1584801" cy="353074"/>
          </a:xfrm>
          <a:prstGeom prst="rect">
            <a:avLst/>
          </a:prstGeom>
        </p:spPr>
      </p:pic>
    </p:spTree>
    <p:extLst>
      <p:ext uri="{BB962C8B-B14F-4D97-AF65-F5344CB8AC3E}">
        <p14:creationId xmlns:p14="http://schemas.microsoft.com/office/powerpoint/2010/main" val="764976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83831E-46AE-3E08-A5D1-40D5D4DD58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16381-BBD4-4273-44EC-80EF50B25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614198-B484-A0A1-D5A5-AB5EA0A2294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rgbClr val="404841"/>
                </a:solidFill>
                <a:latin typeface="Open Sans" panose="020B0606030504020204" pitchFamily="34" charset="0"/>
                <a:ea typeface="Open Sans" panose="020B0606030504020204" pitchFamily="34" charset="0"/>
                <a:cs typeface="Open Sans" panose="020B0606030504020204" pitchFamily="34" charset="0"/>
              </a:defRPr>
            </a:lvl1pPr>
          </a:lstStyle>
          <a:p>
            <a:fld id="{125AACB6-AE94-40EF-B26C-9A5388CC9EF1}" type="slidenum">
              <a:rPr lang="en-US" smtClean="0"/>
              <a:pPr/>
              <a:t>‹#›</a:t>
            </a:fld>
            <a:endParaRPr lang="en-US"/>
          </a:p>
        </p:txBody>
      </p:sp>
    </p:spTree>
    <p:extLst>
      <p:ext uri="{BB962C8B-B14F-4D97-AF65-F5344CB8AC3E}">
        <p14:creationId xmlns:p14="http://schemas.microsoft.com/office/powerpoint/2010/main" val="1297656129"/>
      </p:ext>
    </p:extLst>
  </p:cSld>
  <p:clrMap bg1="lt1" tx1="dk1" bg2="lt2" tx2="dk2" accent1="accent1" accent2="accent2" accent3="accent3" accent4="accent4" accent5="accent5" accent6="accent6" hlink="hlink" folHlink="folHlink"/>
  <p:sldLayoutIdLst>
    <p:sldLayoutId id="2147483973" r:id="rId1"/>
    <p:sldLayoutId id="2147483987" r:id="rId2"/>
    <p:sldLayoutId id="2147483984" r:id="rId3"/>
    <p:sldLayoutId id="2147483974" r:id="rId4"/>
    <p:sldLayoutId id="2147483975" r:id="rId5"/>
    <p:sldLayoutId id="2147483976" r:id="rId6"/>
    <p:sldLayoutId id="2147483977" r:id="rId7"/>
    <p:sldLayoutId id="2147483978" r:id="rId8"/>
    <p:sldLayoutId id="2147483979" r:id="rId9"/>
    <p:sldLayoutId id="2147483980" r:id="rId10"/>
    <p:sldLayoutId id="2147483983" r:id="rId11"/>
    <p:sldLayoutId id="2147483985" r:id="rId12"/>
    <p:sldLayoutId id="2147483972" r:id="rId13"/>
    <p:sldLayoutId id="2147483986" r:id="rId14"/>
  </p:sldLayoutIdLst>
  <p:txStyles>
    <p:titleStyle>
      <a:lvl1pPr algn="l" defTabSz="914400" rtl="0" eaLnBrk="1" latinLnBrk="0" hangingPunct="1">
        <a:lnSpc>
          <a:spcPct val="90000"/>
        </a:lnSpc>
        <a:spcBef>
          <a:spcPct val="0"/>
        </a:spcBef>
        <a:buNone/>
        <a:defRPr sz="3600" kern="1200">
          <a:solidFill>
            <a:srgbClr val="537355"/>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18/10/relationships/comments" Target="../comments/modernComment_14D_45384E9C.xml"/><Relationship Id="rId7" Type="http://schemas.openxmlformats.org/officeDocument/2006/relationships/hyperlink" Target="https://www.piqsels.com/en/public-domain-photo-szlbk"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hyperlink" Target="https://www.localtokens.info/roadmap/" TargetMode="External"/><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creativecommons.org/licenses/by/3.0/" TargetMode="External"/><Relationship Id="rId4" Type="http://schemas.openxmlformats.org/officeDocument/2006/relationships/hyperlink" Target="https://www.phyloref.org/blog/2017/12/Phenoscape-hackatho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canva.com/design/DAGtyLJQSzg/_BQ8IllwdC7G5mdDobFFZw/edit?utm_content=DAGtyLJQSzg&amp;utm_campaign=designshare&amp;utm_medium=link2&amp;utm_source=sharebutton"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canva.com/design/DAHEZvJS7eA/gAzSIEh8k0vegjqWFc9Psw/edit?utm_content=DAHEZvJS7eA&amp;utm_campaign=designshare&amp;utm_medium=link2&amp;utm_source=sharebutton" TargetMode="External"/><Relationship Id="rId5" Type="http://schemas.openxmlformats.org/officeDocument/2006/relationships/hyperlink" Target="https://www.canva.com/design/DAG0cLanlsk/SLyXXpJ9JOb4iZ4dyk83DA/edit?utm_content=DAG0cLanlsk&amp;utm_campaign=designshare&amp;utm_medium=link2&amp;utm_source=sharebutton" TargetMode="External"/><Relationship Id="rId4" Type="http://schemas.openxmlformats.org/officeDocument/2006/relationships/hyperlink" Target="https://www.canva.com/design/DAHEZiyczA8/sWpAGAb3uPLU8whUOmP1uw/edit?utm_content=DAHEZiyczA8&amp;utm_campaign=designshare&amp;utm_medium=link2&amp;utm_source=sharebutto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microsoft.com/office/2018/10/relationships/comments" Target="../comments/modernComment_163_FAE1C7F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D708-C745-6816-1E07-EDBA9D5DFC62}"/>
              </a:ext>
            </a:extLst>
          </p:cNvPr>
          <p:cNvSpPr>
            <a:spLocks noGrp="1"/>
          </p:cNvSpPr>
          <p:nvPr>
            <p:ph type="ctrTitle"/>
          </p:nvPr>
        </p:nvSpPr>
        <p:spPr>
          <a:xfrm>
            <a:off x="1379329" y="1866348"/>
            <a:ext cx="7031107" cy="2387600"/>
          </a:xfrm>
        </p:spPr>
        <p:txBody>
          <a:bodyPr anchor="t"/>
          <a:lstStyle/>
          <a:p>
            <a:r>
              <a:rPr lang="en-US">
                <a:latin typeface="Montserrat Black"/>
              </a:rPr>
              <a:t>WIDER VALUES </a:t>
            </a:r>
            <a:br>
              <a:rPr lang="en-US">
                <a:latin typeface="Montserrat Black"/>
              </a:rPr>
            </a:br>
            <a:r>
              <a:rPr lang="en-US">
                <a:latin typeface="Montserrat Black"/>
              </a:rPr>
              <a:t>Focus Group </a:t>
            </a:r>
          </a:p>
        </p:txBody>
      </p:sp>
      <p:sp>
        <p:nvSpPr>
          <p:cNvPr id="6" name="Subtitle 2">
            <a:extLst>
              <a:ext uri="{FF2B5EF4-FFF2-40B4-BE49-F238E27FC236}">
                <a16:creationId xmlns:a16="http://schemas.microsoft.com/office/drawing/2014/main" id="{214C5BC7-CD7A-2B22-0948-0763C2C91407}"/>
              </a:ext>
            </a:extLst>
          </p:cNvPr>
          <p:cNvSpPr txBox="1">
            <a:spLocks/>
          </p:cNvSpPr>
          <p:nvPr/>
        </p:nvSpPr>
        <p:spPr>
          <a:xfrm>
            <a:off x="1389620" y="5417055"/>
            <a:ext cx="6534149" cy="3726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ontserrat SemiBold" panose="00000700000000000000" pitchFamily="2"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auto">
              <a:spcAft>
                <a:spcPts val="0"/>
              </a:spcAft>
            </a:pPr>
            <a:r>
              <a:rPr lang="en-US" sz="1800" i="1" dirty="0"/>
              <a:t>Links to materials in appendix</a:t>
            </a:r>
          </a:p>
        </p:txBody>
      </p:sp>
      <p:sp>
        <p:nvSpPr>
          <p:cNvPr id="5" name="Subtitle 4">
            <a:extLst>
              <a:ext uri="{FF2B5EF4-FFF2-40B4-BE49-F238E27FC236}">
                <a16:creationId xmlns:a16="http://schemas.microsoft.com/office/drawing/2014/main" id="{EABE30FF-CAA6-CDFF-B26D-2B156E000CD6}"/>
              </a:ext>
            </a:extLst>
          </p:cNvPr>
          <p:cNvSpPr>
            <a:spLocks noGrp="1"/>
          </p:cNvSpPr>
          <p:nvPr>
            <p:ph type="subTitle" idx="1"/>
          </p:nvPr>
        </p:nvSpPr>
        <p:spPr/>
        <p:txBody>
          <a:bodyPr>
            <a:normAutofit fontScale="92500" lnSpcReduction="10000"/>
          </a:bodyPr>
          <a:lstStyle/>
          <a:p>
            <a:r>
              <a:rPr lang="en-US" dirty="0"/>
              <a:t>Methodology</a:t>
            </a:r>
            <a:endParaRPr lang="fr-FR" dirty="0"/>
          </a:p>
        </p:txBody>
      </p:sp>
    </p:spTree>
    <p:extLst>
      <p:ext uri="{BB962C8B-B14F-4D97-AF65-F5344CB8AC3E}">
        <p14:creationId xmlns:p14="http://schemas.microsoft.com/office/powerpoint/2010/main" val="54684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14B2F-87B7-7552-3FEE-584B735A7B5A}"/>
            </a:ext>
          </a:extLst>
        </p:cNvPr>
        <p:cNvGrpSpPr/>
        <p:nvPr/>
      </p:nvGrpSpPr>
      <p:grpSpPr>
        <a:xfrm>
          <a:off x="0" y="0"/>
          <a:ext cx="0" cy="0"/>
          <a:chOff x="0" y="0"/>
          <a:chExt cx="0" cy="0"/>
        </a:xfrm>
      </p:grpSpPr>
      <p:sp>
        <p:nvSpPr>
          <p:cNvPr id="16" name="Ellipse 3">
            <a:extLst>
              <a:ext uri="{FF2B5EF4-FFF2-40B4-BE49-F238E27FC236}">
                <a16:creationId xmlns:a16="http://schemas.microsoft.com/office/drawing/2014/main" id="{641EFB49-4929-27C9-A7C2-0AC434012D9C}"/>
              </a:ext>
            </a:extLst>
          </p:cNvPr>
          <p:cNvSpPr/>
          <p:nvPr/>
        </p:nvSpPr>
        <p:spPr>
          <a:xfrm>
            <a:off x="5549777" y="1774948"/>
            <a:ext cx="6368066" cy="4249138"/>
          </a:xfrm>
          <a:prstGeom prst="roundRect">
            <a:avLst/>
          </a:prstGeom>
          <a:solidFill>
            <a:schemeClr val="accent3">
              <a:alpha val="24000"/>
            </a:schemeClr>
          </a:solidFill>
          <a:ln>
            <a:solidFill>
              <a:schemeClr val="accent1"/>
            </a:solidFill>
            <a:prstDash val="sysDash"/>
          </a:ln>
        </p:spPr>
        <p:style>
          <a:lnRef idx="3">
            <a:schemeClr val="lt1"/>
          </a:lnRef>
          <a:fillRef idx="1">
            <a:schemeClr val="accent3"/>
          </a:fillRef>
          <a:effectRef idx="1">
            <a:schemeClr val="accent3"/>
          </a:effectRef>
          <a:fontRef idx="minor">
            <a:schemeClr val="lt1"/>
          </a:fontRef>
        </p:style>
        <p:txBody>
          <a:bodyPr rtlCol="0" anchor="ctr"/>
          <a:lstStyle/>
          <a:p>
            <a:endParaRPr lang="fr-FR" sz="120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CBAAD59A-A721-E96E-53D2-02B79F8AD6FE}"/>
              </a:ext>
            </a:extLst>
          </p:cNvPr>
          <p:cNvSpPr>
            <a:spLocks noGrp="1"/>
          </p:cNvSpPr>
          <p:nvPr>
            <p:ph type="title"/>
          </p:nvPr>
        </p:nvSpPr>
        <p:spPr>
          <a:xfrm>
            <a:off x="838200" y="365125"/>
            <a:ext cx="10515600" cy="783305"/>
          </a:xfrm>
        </p:spPr>
        <p:txBody>
          <a:bodyPr/>
          <a:lstStyle/>
          <a:p>
            <a:r>
              <a:rPr lang="en-US"/>
              <a:t>Step 2: Value orientation</a:t>
            </a:r>
            <a:endParaRPr lang="fr-FR"/>
          </a:p>
        </p:txBody>
      </p:sp>
      <p:sp>
        <p:nvSpPr>
          <p:cNvPr id="18" name="TextBox 17">
            <a:extLst>
              <a:ext uri="{FF2B5EF4-FFF2-40B4-BE49-F238E27FC236}">
                <a16:creationId xmlns:a16="http://schemas.microsoft.com/office/drawing/2014/main" id="{0F7772A9-FBCA-1382-250F-9820AD54DB07}"/>
              </a:ext>
            </a:extLst>
          </p:cNvPr>
          <p:cNvSpPr txBox="1"/>
          <p:nvPr/>
        </p:nvSpPr>
        <p:spPr>
          <a:xfrm>
            <a:off x="838199" y="1020789"/>
            <a:ext cx="10638453" cy="353943"/>
          </a:xfrm>
          <a:prstGeom prst="rect">
            <a:avLst/>
          </a:prstGeom>
          <a:noFill/>
        </p:spPr>
        <p:txBody>
          <a:bodyPr wrap="square" rtlCol="0">
            <a:spAutoFit/>
          </a:bodyPr>
          <a:lstStyle/>
          <a:p>
            <a:r>
              <a:rPr lang="en-US" sz="1700" i="1">
                <a:solidFill>
                  <a:schemeClr val="accent4"/>
                </a:solidFill>
                <a:latin typeface="Montserrat Black" panose="00000A00000000000000" pitchFamily="2" charset="0"/>
                <a:ea typeface="+mj-ea"/>
                <a:cs typeface="+mj-cs"/>
              </a:rPr>
              <a:t>Diving into land use scenarios and values behind the high-priority indicators selection</a:t>
            </a:r>
            <a:endParaRPr lang="fr-FR" sz="1700" i="1">
              <a:solidFill>
                <a:schemeClr val="accent4"/>
              </a:solidFill>
              <a:latin typeface="Montserrat Black" panose="00000A00000000000000" pitchFamily="2" charset="0"/>
              <a:ea typeface="+mj-ea"/>
              <a:cs typeface="+mj-cs"/>
            </a:endParaRPr>
          </a:p>
        </p:txBody>
      </p:sp>
      <p:sp>
        <p:nvSpPr>
          <p:cNvPr id="8" name="TextBox 7">
            <a:extLst>
              <a:ext uri="{FF2B5EF4-FFF2-40B4-BE49-F238E27FC236}">
                <a16:creationId xmlns:a16="http://schemas.microsoft.com/office/drawing/2014/main" id="{2E7500DE-26F7-90DA-62D6-4DAC383CAA78}"/>
              </a:ext>
            </a:extLst>
          </p:cNvPr>
          <p:cNvSpPr txBox="1"/>
          <p:nvPr/>
        </p:nvSpPr>
        <p:spPr>
          <a:xfrm>
            <a:off x="5882176" y="2040820"/>
            <a:ext cx="3905091" cy="1169551"/>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Open Sans" panose="020B0606030504020204" pitchFamily="34" charset="0"/>
                <a:ea typeface="Open Sans" panose="020B0606030504020204" pitchFamily="34" charset="0"/>
                <a:cs typeface="Open Sans" panose="020B0606030504020204" pitchFamily="34" charset="0"/>
              </a:rPr>
              <a:t>Indicator cards </a:t>
            </a:r>
          </a:p>
          <a:p>
            <a:r>
              <a:rPr lang="en-US" sz="1400">
                <a:latin typeface="Open Sans" panose="020B0606030504020204" pitchFamily="34" charset="0"/>
                <a:ea typeface="Open Sans" panose="020B0606030504020204" pitchFamily="34" charset="0"/>
                <a:cs typeface="Open Sans" panose="020B0606030504020204" pitchFamily="34" charset="0"/>
              </a:rPr>
              <a:t>Front: Title and Category </a:t>
            </a:r>
          </a:p>
          <a:p>
            <a:r>
              <a:rPr lang="en-US" sz="1400">
                <a:latin typeface="Open Sans" panose="020B0606030504020204" pitchFamily="34" charset="0"/>
                <a:ea typeface="Open Sans" panose="020B0606030504020204" pitchFamily="34" charset="0"/>
                <a:cs typeface="Open Sans" panose="020B0606030504020204" pitchFamily="34" charset="0"/>
              </a:rPr>
              <a:t>Back: Description</a:t>
            </a:r>
          </a:p>
          <a:p>
            <a:endParaRPr lang="en-US" sz="14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400">
                <a:latin typeface="Open Sans" panose="020B0606030504020204" pitchFamily="34" charset="0"/>
                <a:ea typeface="Open Sans" panose="020B0606030504020204" pitchFamily="34" charset="0"/>
                <a:cs typeface="Open Sans" panose="020B0606030504020204" pitchFamily="34" charset="0"/>
              </a:rPr>
              <a:t>Pens</a:t>
            </a:r>
          </a:p>
        </p:txBody>
      </p:sp>
      <p:sp>
        <p:nvSpPr>
          <p:cNvPr id="22" name="Ellipse 3">
            <a:extLst>
              <a:ext uri="{FF2B5EF4-FFF2-40B4-BE49-F238E27FC236}">
                <a16:creationId xmlns:a16="http://schemas.microsoft.com/office/drawing/2014/main" id="{C3338232-9BFE-90C4-616C-5039E0D009C9}"/>
              </a:ext>
            </a:extLst>
          </p:cNvPr>
          <p:cNvSpPr/>
          <p:nvPr/>
        </p:nvSpPr>
        <p:spPr>
          <a:xfrm>
            <a:off x="7546145" y="1567380"/>
            <a:ext cx="2294994" cy="371181"/>
          </a:xfrm>
          <a:prstGeom prst="roundRect">
            <a:avLst/>
          </a:prstGeom>
          <a:solidFill>
            <a:schemeClr val="accent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b="1">
                <a:latin typeface="Open Sans" panose="020B0606030504020204" pitchFamily="34" charset="0"/>
                <a:ea typeface="Open Sans" panose="020B0606030504020204" pitchFamily="34" charset="0"/>
                <a:cs typeface="Open Sans" panose="020B0606030504020204" pitchFamily="34" charset="0"/>
              </a:rPr>
              <a:t>Materials needed</a:t>
            </a:r>
            <a:endParaRPr lang="fr-FR" sz="1200" b="1">
              <a:latin typeface="Open Sans" panose="020B0606030504020204" pitchFamily="34" charset="0"/>
              <a:ea typeface="Open Sans" panose="020B0606030504020204" pitchFamily="34" charset="0"/>
              <a:cs typeface="Open Sans" panose="020B0606030504020204" pitchFamily="34" charset="0"/>
            </a:endParaRPr>
          </a:p>
        </p:txBody>
      </p:sp>
      <p:sp>
        <p:nvSpPr>
          <p:cNvPr id="46" name="Google Shape;189;p20">
            <a:extLst>
              <a:ext uri="{FF2B5EF4-FFF2-40B4-BE49-F238E27FC236}">
                <a16:creationId xmlns:a16="http://schemas.microsoft.com/office/drawing/2014/main" id="{DAD14445-2DB5-FBE3-5FE6-C92544C497A1}"/>
              </a:ext>
            </a:extLst>
          </p:cNvPr>
          <p:cNvSpPr/>
          <p:nvPr/>
        </p:nvSpPr>
        <p:spPr>
          <a:xfrm>
            <a:off x="219209" y="2139373"/>
            <a:ext cx="5094907" cy="1995858"/>
          </a:xfrm>
          <a:prstGeom prst="roundRect">
            <a:avLst>
              <a:gd name="adj" fmla="val 16667"/>
            </a:avLst>
          </a:prstGeom>
          <a:solidFill>
            <a:schemeClr val="accent2">
              <a:lumMod val="20000"/>
              <a:lumOff val="80000"/>
            </a:schemeClr>
          </a:solidFill>
          <a:ln>
            <a:noFill/>
          </a:ln>
          <a:effectLst>
            <a:outerShdw dist="28575" dir="5400000" algn="bl" rotWithShape="0">
              <a:srgbClr val="000000">
                <a:alpha val="20000"/>
              </a:srgbClr>
            </a:outerShdw>
          </a:effectLst>
        </p:spPr>
        <p:txBody>
          <a:bodyPr spcFirstLastPara="1" wrap="square" lIns="91425" tIns="91425" rIns="91425" bIns="91425" anchor="ctr" anchorCtr="0">
            <a:noAutofit/>
          </a:bodyPr>
          <a:lstStyle/>
          <a:p>
            <a:pPr>
              <a:spcBef>
                <a:spcPts val="0"/>
              </a:spcBef>
              <a:spcAft>
                <a:spcPts val="0"/>
              </a:spcAft>
            </a:pPr>
            <a:r>
              <a:rPr lang="en-US">
                <a:latin typeface="Open Sans" panose="020B0606030504020204" pitchFamily="34" charset="0"/>
                <a:ea typeface="Open Sans" panose="020B0606030504020204" pitchFamily="34" charset="0"/>
                <a:cs typeface="Open Sans" panose="020B0606030504020204" pitchFamily="34" charset="0"/>
              </a:rPr>
              <a:t>	</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7" name="Google Shape;190;p20">
            <a:extLst>
              <a:ext uri="{FF2B5EF4-FFF2-40B4-BE49-F238E27FC236}">
                <a16:creationId xmlns:a16="http://schemas.microsoft.com/office/drawing/2014/main" id="{709993DB-7A56-CAFE-A255-EA146A7A9CAD}"/>
              </a:ext>
            </a:extLst>
          </p:cNvPr>
          <p:cNvSpPr/>
          <p:nvPr/>
        </p:nvSpPr>
        <p:spPr>
          <a:xfrm>
            <a:off x="219210" y="2127496"/>
            <a:ext cx="997768" cy="2025747"/>
          </a:xfrm>
          <a:custGeom>
            <a:avLst/>
            <a:gdLst/>
            <a:ahLst/>
            <a:cxnLst/>
            <a:rect l="l" t="t" r="r" b="b"/>
            <a:pathLst>
              <a:path w="25309" h="6582" extrusionOk="0">
                <a:moveTo>
                  <a:pt x="820" y="1"/>
                </a:moveTo>
                <a:cubicBezTo>
                  <a:pt x="349" y="1"/>
                  <a:pt x="1" y="373"/>
                  <a:pt x="1" y="845"/>
                </a:cubicBezTo>
                <a:lnTo>
                  <a:pt x="1" y="5763"/>
                </a:lnTo>
                <a:cubicBezTo>
                  <a:pt x="1" y="6210"/>
                  <a:pt x="349" y="6582"/>
                  <a:pt x="820" y="6582"/>
                </a:cubicBezTo>
                <a:lnTo>
                  <a:pt x="22577" y="6582"/>
                </a:lnTo>
                <a:cubicBezTo>
                  <a:pt x="22825" y="6582"/>
                  <a:pt x="23073" y="6458"/>
                  <a:pt x="23222" y="6260"/>
                </a:cubicBezTo>
                <a:lnTo>
                  <a:pt x="25086" y="3800"/>
                </a:lnTo>
                <a:cubicBezTo>
                  <a:pt x="25309" y="3502"/>
                  <a:pt x="25309" y="3105"/>
                  <a:pt x="25086" y="2807"/>
                </a:cubicBezTo>
                <a:lnTo>
                  <a:pt x="23222" y="349"/>
                </a:lnTo>
                <a:cubicBezTo>
                  <a:pt x="23073" y="124"/>
                  <a:pt x="22825" y="1"/>
                  <a:pt x="22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50" name="Google Shape;198;p20">
            <a:extLst>
              <a:ext uri="{FF2B5EF4-FFF2-40B4-BE49-F238E27FC236}">
                <a16:creationId xmlns:a16="http://schemas.microsoft.com/office/drawing/2014/main" id="{147DECFA-E8DC-4BBD-CE7C-5D8EE8099FB4}"/>
              </a:ext>
            </a:extLst>
          </p:cNvPr>
          <p:cNvSpPr/>
          <p:nvPr/>
        </p:nvSpPr>
        <p:spPr>
          <a:xfrm>
            <a:off x="523393" y="3001089"/>
            <a:ext cx="389402" cy="393192"/>
          </a:xfrm>
          <a:custGeom>
            <a:avLst/>
            <a:gdLst/>
            <a:ahLst/>
            <a:cxnLst/>
            <a:rect l="l" t="t" r="r" b="b"/>
            <a:pathLst>
              <a:path w="3454" h="3478" extrusionOk="0">
                <a:moveTo>
                  <a:pt x="1739" y="1"/>
                </a:moveTo>
                <a:cubicBezTo>
                  <a:pt x="772" y="1"/>
                  <a:pt x="1" y="770"/>
                  <a:pt x="1" y="1739"/>
                </a:cubicBezTo>
                <a:cubicBezTo>
                  <a:pt x="1" y="2707"/>
                  <a:pt x="772" y="3478"/>
                  <a:pt x="1739" y="3478"/>
                </a:cubicBezTo>
                <a:cubicBezTo>
                  <a:pt x="2683" y="3478"/>
                  <a:pt x="3454" y="2707"/>
                  <a:pt x="3454" y="1739"/>
                </a:cubicBezTo>
                <a:cubicBezTo>
                  <a:pt x="3454" y="770"/>
                  <a:pt x="2683" y="1"/>
                  <a:pt x="1739" y="1"/>
                </a:cubicBezTo>
                <a:close/>
              </a:path>
            </a:pathLst>
          </a:custGeom>
          <a:solidFill>
            <a:srgbClr val="F6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Open Sans" panose="020B0606030504020204" pitchFamily="34" charset="0"/>
                <a:ea typeface="Open Sans" panose="020B0606030504020204" pitchFamily="34" charset="0"/>
                <a:cs typeface="Open Sans" panose="020B0606030504020204" pitchFamily="34" charset="0"/>
              </a:rPr>
              <a:t>1</a:t>
            </a:r>
            <a:endParaRPr sz="160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85A07DFD-D0FD-C77A-3F4E-D101E82689CC}"/>
              </a:ext>
            </a:extLst>
          </p:cNvPr>
          <p:cNvSpPr txBox="1"/>
          <p:nvPr/>
        </p:nvSpPr>
        <p:spPr>
          <a:xfrm>
            <a:off x="1247120" y="2281751"/>
            <a:ext cx="3990327" cy="1892826"/>
          </a:xfrm>
          <a:prstGeom prst="rect">
            <a:avLst/>
          </a:prstGeom>
          <a:noFill/>
        </p:spPr>
        <p:txBody>
          <a:bodyPr wrap="square" rtlCol="0">
            <a:spAutoFit/>
          </a:bodyPr>
          <a:lstStyle/>
          <a:p>
            <a:pPr lvl="0" algn="just"/>
            <a:r>
              <a:rPr lang="en-US" sz="1300" dirty="0">
                <a:latin typeface="Open Sans" panose="020B0606030504020204" pitchFamily="34" charset="0"/>
                <a:ea typeface="Open Sans" panose="020B0606030504020204" pitchFamily="34" charset="0"/>
                <a:cs typeface="Open Sans" panose="020B0606030504020204" pitchFamily="34" charset="0"/>
              </a:rPr>
              <a:t>Each participant chooses their top two ranked indicators from Step 1 </a:t>
            </a:r>
            <a:r>
              <a:rPr lang="en-US" sz="1300" b="1" dirty="0">
                <a:latin typeface="Open Sans" panose="020B0606030504020204" pitchFamily="34" charset="0"/>
                <a:ea typeface="Open Sans" panose="020B0606030504020204" pitchFamily="34" charset="0"/>
                <a:cs typeface="Open Sans" panose="020B0606030504020204" pitchFamily="34" charset="0"/>
              </a:rPr>
              <a:t>specific to the land use scenario </a:t>
            </a:r>
            <a:r>
              <a:rPr lang="en-US" sz="1300" dirty="0">
                <a:latin typeface="Open Sans" panose="020B0606030504020204" pitchFamily="34" charset="0"/>
                <a:ea typeface="Open Sans" panose="020B0606030504020204" pitchFamily="34" charset="0"/>
                <a:cs typeface="Open Sans" panose="020B0606030504020204" pitchFamily="34" charset="0"/>
              </a:rPr>
              <a:t>and ask themselves the following questions : </a:t>
            </a:r>
          </a:p>
          <a:p>
            <a:pPr marL="171450" lvl="0" indent="-171450" algn="just">
              <a:buFont typeface="Arial" panose="020B0604020202020204" pitchFamily="34" charset="0"/>
              <a:buChar char="•"/>
            </a:pPr>
            <a:r>
              <a:rPr lang="en-US" sz="1300" dirty="0">
                <a:latin typeface="Open Sans" panose="020B0606030504020204" pitchFamily="34" charset="0"/>
                <a:ea typeface="Open Sans" panose="020B0606030504020204" pitchFamily="34" charset="0"/>
                <a:cs typeface="Open Sans" panose="020B0606030504020204" pitchFamily="34" charset="0"/>
              </a:rPr>
              <a:t>Which value orientation they reflect</a:t>
            </a:r>
          </a:p>
          <a:p>
            <a:pPr marL="171450" lvl="0" indent="-171450" algn="just">
              <a:buFont typeface="Arial" panose="020B0604020202020204" pitchFamily="34" charset="0"/>
              <a:buChar char="•"/>
            </a:pPr>
            <a:r>
              <a:rPr lang="en-US" sz="1300" dirty="0">
                <a:latin typeface="Open Sans" panose="020B0606030504020204" pitchFamily="34" charset="0"/>
                <a:ea typeface="Open Sans" panose="020B0606030504020204" pitchFamily="34" charset="0"/>
                <a:cs typeface="Open Sans" panose="020B0606030504020204" pitchFamily="34" charset="0"/>
              </a:rPr>
              <a:t>Why does this matter to you? Any personal experience? </a:t>
            </a:r>
          </a:p>
          <a:p>
            <a:pPr marL="171450" indent="-171450" algn="just">
              <a:buFont typeface="Arial" panose="020B0604020202020204" pitchFamily="34" charset="0"/>
              <a:buChar char="•"/>
            </a:pPr>
            <a:r>
              <a:rPr lang="en-US" sz="1300" dirty="0">
                <a:latin typeface="Open Sans" panose="020B0606030504020204" pitchFamily="34" charset="0"/>
                <a:ea typeface="Open Sans" panose="020B0606030504020204" pitchFamily="34" charset="0"/>
                <a:cs typeface="Open Sans" panose="020B0606030504020204" pitchFamily="34" charset="0"/>
              </a:rPr>
              <a:t>How would you feel if you had to compromise it? </a:t>
            </a:r>
          </a:p>
        </p:txBody>
      </p:sp>
      <p:sp>
        <p:nvSpPr>
          <p:cNvPr id="44" name="Google Shape;186;p20">
            <a:extLst>
              <a:ext uri="{FF2B5EF4-FFF2-40B4-BE49-F238E27FC236}">
                <a16:creationId xmlns:a16="http://schemas.microsoft.com/office/drawing/2014/main" id="{A706FA64-BD2A-2A06-31AD-651C8883D4E3}"/>
              </a:ext>
            </a:extLst>
          </p:cNvPr>
          <p:cNvSpPr/>
          <p:nvPr/>
        </p:nvSpPr>
        <p:spPr>
          <a:xfrm>
            <a:off x="207281" y="4255998"/>
            <a:ext cx="5094907" cy="826385"/>
          </a:xfrm>
          <a:prstGeom prst="roundRect">
            <a:avLst>
              <a:gd name="adj" fmla="val 16667"/>
            </a:avLst>
          </a:prstGeom>
          <a:solidFill>
            <a:schemeClr val="accent2">
              <a:lumMod val="20000"/>
              <a:lumOff val="80000"/>
            </a:schemeClr>
          </a:solidFill>
          <a:ln>
            <a:noFill/>
          </a:ln>
          <a:effectLst>
            <a:outerShdw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5" name="Google Shape;187;p20">
            <a:extLst>
              <a:ext uri="{FF2B5EF4-FFF2-40B4-BE49-F238E27FC236}">
                <a16:creationId xmlns:a16="http://schemas.microsoft.com/office/drawing/2014/main" id="{0811C932-EF6D-0145-E65D-42690BE8C2A5}"/>
              </a:ext>
            </a:extLst>
          </p:cNvPr>
          <p:cNvSpPr/>
          <p:nvPr/>
        </p:nvSpPr>
        <p:spPr>
          <a:xfrm>
            <a:off x="212347" y="4274297"/>
            <a:ext cx="997766" cy="817052"/>
          </a:xfrm>
          <a:custGeom>
            <a:avLst/>
            <a:gdLst/>
            <a:ahLst/>
            <a:cxnLst/>
            <a:rect l="l" t="t" r="r" b="b"/>
            <a:pathLst>
              <a:path w="25309" h="6558" extrusionOk="0">
                <a:moveTo>
                  <a:pt x="820" y="0"/>
                </a:moveTo>
                <a:cubicBezTo>
                  <a:pt x="349" y="0"/>
                  <a:pt x="1" y="374"/>
                  <a:pt x="1" y="821"/>
                </a:cubicBezTo>
                <a:lnTo>
                  <a:pt x="1" y="5739"/>
                </a:lnTo>
                <a:cubicBezTo>
                  <a:pt x="1" y="6186"/>
                  <a:pt x="349" y="6557"/>
                  <a:pt x="820" y="6557"/>
                </a:cubicBezTo>
                <a:lnTo>
                  <a:pt x="22577" y="6557"/>
                </a:lnTo>
                <a:cubicBezTo>
                  <a:pt x="22825" y="6557"/>
                  <a:pt x="23073" y="6434"/>
                  <a:pt x="23222" y="6235"/>
                </a:cubicBezTo>
                <a:lnTo>
                  <a:pt x="25086" y="3776"/>
                </a:lnTo>
                <a:cubicBezTo>
                  <a:pt x="25309" y="3478"/>
                  <a:pt x="25309" y="3080"/>
                  <a:pt x="25086" y="2782"/>
                </a:cubicBezTo>
                <a:lnTo>
                  <a:pt x="23222" y="324"/>
                </a:lnTo>
                <a:cubicBezTo>
                  <a:pt x="23073" y="126"/>
                  <a:pt x="22825" y="0"/>
                  <a:pt x="22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51" name="Google Shape;199;p20">
            <a:extLst>
              <a:ext uri="{FF2B5EF4-FFF2-40B4-BE49-F238E27FC236}">
                <a16:creationId xmlns:a16="http://schemas.microsoft.com/office/drawing/2014/main" id="{3260D5C0-941B-C0AD-FAE7-E633B878444F}"/>
              </a:ext>
            </a:extLst>
          </p:cNvPr>
          <p:cNvSpPr/>
          <p:nvPr/>
        </p:nvSpPr>
        <p:spPr>
          <a:xfrm>
            <a:off x="536193" y="4442722"/>
            <a:ext cx="389402" cy="393192"/>
          </a:xfrm>
          <a:custGeom>
            <a:avLst/>
            <a:gdLst/>
            <a:ahLst/>
            <a:cxnLst/>
            <a:rect l="l" t="t" r="r" b="b"/>
            <a:pathLst>
              <a:path w="3454" h="3478" extrusionOk="0">
                <a:moveTo>
                  <a:pt x="1739" y="0"/>
                </a:moveTo>
                <a:cubicBezTo>
                  <a:pt x="772" y="0"/>
                  <a:pt x="1" y="771"/>
                  <a:pt x="1" y="1739"/>
                </a:cubicBezTo>
                <a:cubicBezTo>
                  <a:pt x="1" y="2683"/>
                  <a:pt x="772" y="3477"/>
                  <a:pt x="1739" y="3477"/>
                </a:cubicBezTo>
                <a:cubicBezTo>
                  <a:pt x="2683" y="3477"/>
                  <a:pt x="3454" y="2683"/>
                  <a:pt x="3454" y="1739"/>
                </a:cubicBezTo>
                <a:cubicBezTo>
                  <a:pt x="3454" y="771"/>
                  <a:pt x="2683" y="0"/>
                  <a:pt x="1739" y="0"/>
                </a:cubicBezTo>
                <a:close/>
              </a:path>
            </a:pathLst>
          </a:custGeom>
          <a:solidFill>
            <a:srgbClr val="F6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Open Sans" panose="020B0606030504020204" pitchFamily="34" charset="0"/>
                <a:ea typeface="Open Sans" panose="020B0606030504020204" pitchFamily="34" charset="0"/>
                <a:cs typeface="Open Sans" panose="020B0606030504020204" pitchFamily="34" charset="0"/>
              </a:rPr>
              <a:t>2</a:t>
            </a:r>
            <a:endParaRPr sz="1600">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AE310C20-A79E-2085-A2C4-B7EB9FCCA59B}"/>
              </a:ext>
            </a:extLst>
          </p:cNvPr>
          <p:cNvSpPr txBox="1"/>
          <p:nvPr/>
        </p:nvSpPr>
        <p:spPr>
          <a:xfrm>
            <a:off x="1294517" y="4393551"/>
            <a:ext cx="3942931" cy="492443"/>
          </a:xfrm>
          <a:prstGeom prst="rect">
            <a:avLst/>
          </a:prstGeom>
          <a:noFill/>
        </p:spPr>
        <p:txBody>
          <a:bodyPr wrap="square" rtlCol="0">
            <a:spAutoFit/>
          </a:bodyPr>
          <a:lstStyle/>
          <a:p>
            <a:r>
              <a:rPr lang="en-US" sz="1300" dirty="0">
                <a:latin typeface="Open Sans" panose="020B0606030504020204" pitchFamily="34" charset="0"/>
                <a:ea typeface="Open Sans" panose="020B0606030504020204" pitchFamily="34" charset="0"/>
                <a:cs typeface="Open Sans" panose="020B0606030504020204" pitchFamily="34" charset="0"/>
              </a:rPr>
              <a:t>Collectively, fill the table in, one row per indicator for top 10 indicators.</a:t>
            </a:r>
          </a:p>
        </p:txBody>
      </p:sp>
      <p:sp>
        <p:nvSpPr>
          <p:cNvPr id="60" name="TextBox 59">
            <a:extLst>
              <a:ext uri="{FF2B5EF4-FFF2-40B4-BE49-F238E27FC236}">
                <a16:creationId xmlns:a16="http://schemas.microsoft.com/office/drawing/2014/main" id="{0FE56E70-3548-B70B-870A-12B6524DCFE4}"/>
              </a:ext>
            </a:extLst>
          </p:cNvPr>
          <p:cNvSpPr txBox="1"/>
          <p:nvPr/>
        </p:nvSpPr>
        <p:spPr>
          <a:xfrm>
            <a:off x="180975" y="1610685"/>
            <a:ext cx="4873625" cy="338554"/>
          </a:xfrm>
          <a:prstGeom prst="rect">
            <a:avLst/>
          </a:prstGeom>
          <a:noFill/>
        </p:spPr>
        <p:txBody>
          <a:bodyPr wrap="square" lIns="91440" tIns="45720" rIns="91440" bIns="45720" anchor="t">
            <a:spAutoFit/>
          </a:bodyPr>
          <a:lstStyle/>
          <a:p>
            <a:pPr algn="just"/>
            <a:r>
              <a:rPr lang="en-GB" sz="1600" kern="100">
                <a:solidFill>
                  <a:srgbClr val="404841"/>
                </a:solidFill>
                <a:effectLst/>
                <a:latin typeface="Open Sans" panose="020B0606030504020204" pitchFamily="34" charset="0"/>
                <a:ea typeface="Open Sans" panose="020B0606030504020204" pitchFamily="34" charset="0"/>
                <a:cs typeface="Open Sans" panose="020B0606030504020204" pitchFamily="34" charset="0"/>
              </a:rPr>
              <a:t>⏱️ </a:t>
            </a:r>
            <a:r>
              <a:rPr lang="en-GB" sz="1600" i="1" kern="100">
                <a:solidFill>
                  <a:srgbClr val="404841"/>
                </a:solidFill>
                <a:effectLst/>
                <a:latin typeface="Open Sans" panose="020B0606030504020204" pitchFamily="34" charset="0"/>
                <a:ea typeface="Open Sans" panose="020B0606030504020204" pitchFamily="34" charset="0"/>
                <a:cs typeface="Open Sans" panose="020B0606030504020204" pitchFamily="34" charset="0"/>
              </a:rPr>
              <a:t>Estimated time: 20 minutes</a:t>
            </a:r>
            <a:r>
              <a:rPr lang="en-GB" sz="1600" i="1" kern="100">
                <a:solidFill>
                  <a:srgbClr val="40484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6" name="Google Shape;195;p20">
            <a:extLst>
              <a:ext uri="{FF2B5EF4-FFF2-40B4-BE49-F238E27FC236}">
                <a16:creationId xmlns:a16="http://schemas.microsoft.com/office/drawing/2014/main" id="{81C69B28-37B6-4953-9F76-DF0A2A46BACA}"/>
              </a:ext>
            </a:extLst>
          </p:cNvPr>
          <p:cNvSpPr/>
          <p:nvPr/>
        </p:nvSpPr>
        <p:spPr>
          <a:xfrm>
            <a:off x="207282" y="5197700"/>
            <a:ext cx="5081118" cy="826386"/>
          </a:xfrm>
          <a:prstGeom prst="roundRect">
            <a:avLst>
              <a:gd name="adj" fmla="val 16667"/>
            </a:avLst>
          </a:prstGeom>
          <a:solidFill>
            <a:schemeClr val="accent2">
              <a:lumMod val="20000"/>
              <a:lumOff val="80000"/>
            </a:schemeClr>
          </a:solidFill>
          <a:ln>
            <a:noFill/>
          </a:ln>
          <a:effectLst>
            <a:outerShdw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2" name="Google Shape;196;p20">
            <a:extLst>
              <a:ext uri="{FF2B5EF4-FFF2-40B4-BE49-F238E27FC236}">
                <a16:creationId xmlns:a16="http://schemas.microsoft.com/office/drawing/2014/main" id="{DF054E8E-7184-55B2-10DB-F45EFFE5AF42}"/>
              </a:ext>
            </a:extLst>
          </p:cNvPr>
          <p:cNvSpPr/>
          <p:nvPr/>
        </p:nvSpPr>
        <p:spPr>
          <a:xfrm>
            <a:off x="207281" y="5211300"/>
            <a:ext cx="997766" cy="845683"/>
          </a:xfrm>
          <a:custGeom>
            <a:avLst/>
            <a:gdLst/>
            <a:ahLst/>
            <a:cxnLst/>
            <a:rect l="l" t="t" r="r" b="b"/>
            <a:pathLst>
              <a:path w="25309" h="6558" extrusionOk="0">
                <a:moveTo>
                  <a:pt x="820" y="1"/>
                </a:moveTo>
                <a:cubicBezTo>
                  <a:pt x="349" y="1"/>
                  <a:pt x="1" y="349"/>
                  <a:pt x="1" y="819"/>
                </a:cubicBezTo>
                <a:lnTo>
                  <a:pt x="1" y="5737"/>
                </a:lnTo>
                <a:cubicBezTo>
                  <a:pt x="1" y="6184"/>
                  <a:pt x="349" y="6558"/>
                  <a:pt x="820" y="6558"/>
                </a:cubicBezTo>
                <a:lnTo>
                  <a:pt x="22577" y="6558"/>
                </a:lnTo>
                <a:cubicBezTo>
                  <a:pt x="22825" y="6558"/>
                  <a:pt x="23073" y="6433"/>
                  <a:pt x="23222" y="6234"/>
                </a:cubicBezTo>
                <a:lnTo>
                  <a:pt x="25086" y="3776"/>
                </a:lnTo>
                <a:cubicBezTo>
                  <a:pt x="25309" y="3478"/>
                  <a:pt x="25309" y="3081"/>
                  <a:pt x="25086" y="2783"/>
                </a:cubicBezTo>
                <a:lnTo>
                  <a:pt x="23222" y="323"/>
                </a:lnTo>
                <a:cubicBezTo>
                  <a:pt x="23073" y="100"/>
                  <a:pt x="22825" y="1"/>
                  <a:pt x="22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200;p20">
            <a:extLst>
              <a:ext uri="{FF2B5EF4-FFF2-40B4-BE49-F238E27FC236}">
                <a16:creationId xmlns:a16="http://schemas.microsoft.com/office/drawing/2014/main" id="{8F686368-AD24-6D3B-1C3D-3FFE69AF2392}"/>
              </a:ext>
            </a:extLst>
          </p:cNvPr>
          <p:cNvSpPr/>
          <p:nvPr/>
        </p:nvSpPr>
        <p:spPr>
          <a:xfrm>
            <a:off x="510763" y="5368944"/>
            <a:ext cx="389402" cy="393192"/>
          </a:xfrm>
          <a:custGeom>
            <a:avLst/>
            <a:gdLst/>
            <a:ahLst/>
            <a:cxnLst/>
            <a:rect l="l" t="t" r="r" b="b"/>
            <a:pathLst>
              <a:path w="3454" h="3453" extrusionOk="0">
                <a:moveTo>
                  <a:pt x="1739" y="1"/>
                </a:moveTo>
                <a:cubicBezTo>
                  <a:pt x="772" y="1"/>
                  <a:pt x="1" y="770"/>
                  <a:pt x="1" y="1739"/>
                </a:cubicBezTo>
                <a:cubicBezTo>
                  <a:pt x="1" y="2683"/>
                  <a:pt x="772" y="3452"/>
                  <a:pt x="1739" y="3452"/>
                </a:cubicBezTo>
                <a:cubicBezTo>
                  <a:pt x="2683" y="3452"/>
                  <a:pt x="3454" y="2683"/>
                  <a:pt x="3454" y="1739"/>
                </a:cubicBezTo>
                <a:cubicBezTo>
                  <a:pt x="3454" y="770"/>
                  <a:pt x="2683" y="1"/>
                  <a:pt x="1739" y="1"/>
                </a:cubicBezTo>
                <a:close/>
              </a:path>
            </a:pathLst>
          </a:custGeom>
          <a:solidFill>
            <a:srgbClr val="F6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Open Sans" panose="020B0606030504020204" pitchFamily="34" charset="0"/>
                <a:ea typeface="Open Sans" panose="020B0606030504020204" pitchFamily="34" charset="0"/>
                <a:cs typeface="Open Sans" panose="020B0606030504020204" pitchFamily="34" charset="0"/>
              </a:rPr>
              <a:t>3</a:t>
            </a:r>
            <a:endParaRPr sz="160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1650382-8AD7-8BDF-45F9-E20BAAAA6275}"/>
              </a:ext>
            </a:extLst>
          </p:cNvPr>
          <p:cNvSpPr txBox="1"/>
          <p:nvPr/>
        </p:nvSpPr>
        <p:spPr>
          <a:xfrm>
            <a:off x="1270817" y="5364671"/>
            <a:ext cx="3942931" cy="492443"/>
          </a:xfrm>
          <a:prstGeom prst="rect">
            <a:avLst/>
          </a:prstGeom>
          <a:noFill/>
        </p:spPr>
        <p:txBody>
          <a:bodyPr wrap="square" rtlCol="0">
            <a:spAutoFit/>
          </a:bodyPr>
          <a:lstStyle/>
          <a:p>
            <a:pPr algn="just"/>
            <a:r>
              <a:rPr lang="en-US" sz="1300">
                <a:latin typeface="Open Sans" panose="020B0606030504020204" pitchFamily="34" charset="0"/>
                <a:ea typeface="Open Sans" panose="020B0606030504020204" pitchFamily="34" charset="0"/>
                <a:cs typeface="Open Sans" panose="020B0606030504020204" pitchFamily="34" charset="0"/>
              </a:rPr>
              <a:t>Debrief in a group about the decision-making process.</a:t>
            </a:r>
            <a:endParaRPr lang="fr-FR" sz="13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8" name="Table 67">
            <a:extLst>
              <a:ext uri="{FF2B5EF4-FFF2-40B4-BE49-F238E27FC236}">
                <a16:creationId xmlns:a16="http://schemas.microsoft.com/office/drawing/2014/main" id="{F994FC6D-5567-8354-5560-C3B45147AC28}"/>
              </a:ext>
            </a:extLst>
          </p:cNvPr>
          <p:cNvGraphicFramePr>
            <a:graphicFrameLocks noGrp="1"/>
          </p:cNvGraphicFramePr>
          <p:nvPr>
            <p:extLst>
              <p:ext uri="{D42A27DB-BD31-4B8C-83A1-F6EECF244321}">
                <p14:modId xmlns:p14="http://schemas.microsoft.com/office/powerpoint/2010/main" val="3206701927"/>
              </p:ext>
            </p:extLst>
          </p:nvPr>
        </p:nvGraphicFramePr>
        <p:xfrm>
          <a:off x="5662933" y="4755200"/>
          <a:ext cx="6254910" cy="836714"/>
        </p:xfrm>
        <a:graphic>
          <a:graphicData uri="http://schemas.openxmlformats.org/drawingml/2006/table">
            <a:tbl>
              <a:tblPr firstRow="1" bandRow="1">
                <a:effectLst>
                  <a:outerShdw blurRad="50800" dist="38100" dir="2700000" sx="101000" sy="101000" algn="tl" rotWithShape="0">
                    <a:prstClr val="black">
                      <a:alpha val="40000"/>
                    </a:prstClr>
                  </a:outerShdw>
                </a:effectLst>
                <a:tableStyleId>{5C22544A-7EE6-4342-B048-85BDC9FD1C3A}</a:tableStyleId>
              </a:tblPr>
              <a:tblGrid>
                <a:gridCol w="1113357">
                  <a:extLst>
                    <a:ext uri="{9D8B030D-6E8A-4147-A177-3AD203B41FA5}">
                      <a16:colId xmlns:a16="http://schemas.microsoft.com/office/drawing/2014/main" val="4005255932"/>
                    </a:ext>
                  </a:extLst>
                </a:gridCol>
                <a:gridCol w="1424432">
                  <a:extLst>
                    <a:ext uri="{9D8B030D-6E8A-4147-A177-3AD203B41FA5}">
                      <a16:colId xmlns:a16="http://schemas.microsoft.com/office/drawing/2014/main" val="3803910032"/>
                    </a:ext>
                  </a:extLst>
                </a:gridCol>
                <a:gridCol w="1412237">
                  <a:extLst>
                    <a:ext uri="{9D8B030D-6E8A-4147-A177-3AD203B41FA5}">
                      <a16:colId xmlns:a16="http://schemas.microsoft.com/office/drawing/2014/main" val="2316352092"/>
                    </a:ext>
                  </a:extLst>
                </a:gridCol>
                <a:gridCol w="2304884">
                  <a:extLst>
                    <a:ext uri="{9D8B030D-6E8A-4147-A177-3AD203B41FA5}">
                      <a16:colId xmlns:a16="http://schemas.microsoft.com/office/drawing/2014/main" val="1945405794"/>
                    </a:ext>
                  </a:extLst>
                </a:gridCol>
              </a:tblGrid>
              <a:tr h="350336">
                <a:tc>
                  <a:txBody>
                    <a:bodyPr/>
                    <a:lstStyle/>
                    <a:p>
                      <a:pPr algn="ctr"/>
                      <a:r>
                        <a:rPr lang="en-US" sz="1200"/>
                        <a:t>Indicator</a:t>
                      </a:r>
                      <a:endParaRPr lang="fr-FR" sz="1200"/>
                    </a:p>
                  </a:txBody>
                  <a:tcPr anchor="ctr"/>
                </a:tc>
                <a:tc>
                  <a:txBody>
                    <a:bodyPr/>
                    <a:lstStyle/>
                    <a:p>
                      <a:pPr algn="ctr"/>
                      <a:r>
                        <a:rPr lang="en-US" sz="1200"/>
                        <a:t>Value Orientation</a:t>
                      </a:r>
                      <a:endParaRPr lang="fr-FR" sz="1200"/>
                    </a:p>
                  </a:txBody>
                  <a:tcPr anchor="ctr"/>
                </a:tc>
                <a:tc>
                  <a:txBody>
                    <a:bodyPr/>
                    <a:lstStyle/>
                    <a:p>
                      <a:pPr algn="ctr"/>
                      <a:r>
                        <a:rPr lang="en-US" sz="1200"/>
                        <a:t>Value Conflict </a:t>
                      </a:r>
                      <a:endParaRPr lang="fr-FR" sz="1200"/>
                    </a:p>
                  </a:txBody>
                  <a:tcPr anchor="ctr"/>
                </a:tc>
                <a:tc>
                  <a:txBody>
                    <a:bodyPr/>
                    <a:lstStyle/>
                    <a:p>
                      <a:pPr algn="ctr"/>
                      <a:r>
                        <a:rPr lang="en-US" sz="1200"/>
                        <a:t>How would you feel if you had to compromise this indicator? </a:t>
                      </a:r>
                      <a:endParaRPr lang="fr-FR" sz="1200"/>
                    </a:p>
                  </a:txBody>
                  <a:tcPr anchor="ctr"/>
                </a:tc>
                <a:extLst>
                  <a:ext uri="{0D108BD9-81ED-4DB2-BD59-A6C34878D82A}">
                    <a16:rowId xmlns:a16="http://schemas.microsoft.com/office/drawing/2014/main" val="2430334711"/>
                  </a:ext>
                </a:extLst>
              </a:tr>
              <a:tr h="379514">
                <a:tc>
                  <a:txBody>
                    <a:bodyPr/>
                    <a:lstStyle/>
                    <a:p>
                      <a:pPr algn="l"/>
                      <a:endParaRPr lang="fr-FR" sz="1500"/>
                    </a:p>
                  </a:txBody>
                  <a:tcPr anchor="ct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67509893"/>
                  </a:ext>
                </a:extLst>
              </a:tr>
            </a:tbl>
          </a:graphicData>
        </a:graphic>
      </p:graphicFrame>
      <p:pic>
        <p:nvPicPr>
          <p:cNvPr id="69" name="Picture 68">
            <a:extLst>
              <a:ext uri="{FF2B5EF4-FFF2-40B4-BE49-F238E27FC236}">
                <a16:creationId xmlns:a16="http://schemas.microsoft.com/office/drawing/2014/main" id="{47ACDD7D-C031-1BA2-022C-338DC81C26B1}"/>
              </a:ext>
            </a:extLst>
          </p:cNvPr>
          <p:cNvPicPr>
            <a:picLocks noChangeAspect="1"/>
          </p:cNvPicPr>
          <p:nvPr/>
        </p:nvPicPr>
        <p:blipFill>
          <a:blip r:embed="rId3"/>
          <a:stretch>
            <a:fillRect/>
          </a:stretch>
        </p:blipFill>
        <p:spPr>
          <a:xfrm>
            <a:off x="8133325" y="2008921"/>
            <a:ext cx="1764726" cy="844747"/>
          </a:xfrm>
          <a:prstGeom prst="rect">
            <a:avLst/>
          </a:prstGeom>
          <a:effectLst>
            <a:outerShdw blurRad="50800" dist="38100" dir="2700000" sx="102000" sy="102000" algn="tl" rotWithShape="0">
              <a:prstClr val="black">
                <a:alpha val="40000"/>
              </a:prstClr>
            </a:outerShdw>
          </a:effectLst>
        </p:spPr>
      </p:pic>
      <p:pic>
        <p:nvPicPr>
          <p:cNvPr id="70" name="Picture 69">
            <a:extLst>
              <a:ext uri="{FF2B5EF4-FFF2-40B4-BE49-F238E27FC236}">
                <a16:creationId xmlns:a16="http://schemas.microsoft.com/office/drawing/2014/main" id="{D0C81E86-37F1-2DB4-E115-3FD2555CFF07}"/>
              </a:ext>
            </a:extLst>
          </p:cNvPr>
          <p:cNvPicPr>
            <a:picLocks noChangeAspect="1"/>
          </p:cNvPicPr>
          <p:nvPr/>
        </p:nvPicPr>
        <p:blipFill>
          <a:blip r:embed="rId4"/>
          <a:stretch>
            <a:fillRect/>
          </a:stretch>
        </p:blipFill>
        <p:spPr>
          <a:xfrm>
            <a:off x="7972526" y="2589105"/>
            <a:ext cx="1809272" cy="857171"/>
          </a:xfrm>
          <a:prstGeom prst="rect">
            <a:avLst/>
          </a:prstGeom>
          <a:effectLst>
            <a:outerShdw blurRad="50800" dist="38100" dir="2700000" sx="102000" sy="102000" algn="tl" rotWithShape="0">
              <a:prstClr val="black">
                <a:alpha val="40000"/>
              </a:prstClr>
            </a:outerShdw>
          </a:effectLst>
        </p:spPr>
      </p:pic>
      <p:pic>
        <p:nvPicPr>
          <p:cNvPr id="71" name="Picture 70">
            <a:extLst>
              <a:ext uri="{FF2B5EF4-FFF2-40B4-BE49-F238E27FC236}">
                <a16:creationId xmlns:a16="http://schemas.microsoft.com/office/drawing/2014/main" id="{588381BF-6EE6-0784-D340-164D8BFA7546}"/>
              </a:ext>
            </a:extLst>
          </p:cNvPr>
          <p:cNvPicPr>
            <a:picLocks noChangeAspect="1"/>
          </p:cNvPicPr>
          <p:nvPr/>
        </p:nvPicPr>
        <p:blipFill>
          <a:blip r:embed="rId5"/>
          <a:srcRect t="102" r="231"/>
          <a:stretch>
            <a:fillRect/>
          </a:stretch>
        </p:blipFill>
        <p:spPr>
          <a:xfrm>
            <a:off x="7824781" y="3206583"/>
            <a:ext cx="1810334" cy="846287"/>
          </a:xfrm>
          <a:prstGeom prst="rect">
            <a:avLst/>
          </a:prstGeom>
          <a:effectLst>
            <a:outerShdw blurRad="50800" dist="38100" dir="2700000" sx="102000" sy="102000" algn="tl" rotWithShape="0">
              <a:prstClr val="black">
                <a:alpha val="40000"/>
              </a:prstClr>
            </a:outerShdw>
          </a:effectLst>
        </p:spPr>
      </p:pic>
      <p:pic>
        <p:nvPicPr>
          <p:cNvPr id="72" name="Picture 71">
            <a:extLst>
              <a:ext uri="{FF2B5EF4-FFF2-40B4-BE49-F238E27FC236}">
                <a16:creationId xmlns:a16="http://schemas.microsoft.com/office/drawing/2014/main" id="{A66979D4-9B4D-06DB-A59D-297A30A04A85}"/>
              </a:ext>
            </a:extLst>
          </p:cNvPr>
          <p:cNvPicPr>
            <a:picLocks noChangeAspect="1"/>
          </p:cNvPicPr>
          <p:nvPr/>
        </p:nvPicPr>
        <p:blipFill>
          <a:blip r:embed="rId6"/>
          <a:stretch>
            <a:fillRect/>
          </a:stretch>
        </p:blipFill>
        <p:spPr>
          <a:xfrm>
            <a:off x="10111237" y="1949239"/>
            <a:ext cx="1778301" cy="844747"/>
          </a:xfrm>
          <a:prstGeom prst="rect">
            <a:avLst/>
          </a:prstGeom>
          <a:effectLst>
            <a:outerShdw blurRad="50800" dist="38100" dir="2700000" sx="102000" sy="102000" algn="tl" rotWithShape="0">
              <a:prstClr val="black">
                <a:alpha val="40000"/>
              </a:prstClr>
            </a:outerShdw>
          </a:effectLst>
        </p:spPr>
      </p:pic>
      <p:pic>
        <p:nvPicPr>
          <p:cNvPr id="73" name="Picture 72">
            <a:extLst>
              <a:ext uri="{FF2B5EF4-FFF2-40B4-BE49-F238E27FC236}">
                <a16:creationId xmlns:a16="http://schemas.microsoft.com/office/drawing/2014/main" id="{472EEFAA-6580-709F-3688-0024EA5A7A5B}"/>
              </a:ext>
            </a:extLst>
          </p:cNvPr>
          <p:cNvPicPr>
            <a:picLocks noChangeAspect="1"/>
          </p:cNvPicPr>
          <p:nvPr/>
        </p:nvPicPr>
        <p:blipFill>
          <a:blip r:embed="rId7"/>
          <a:stretch>
            <a:fillRect/>
          </a:stretch>
        </p:blipFill>
        <p:spPr>
          <a:xfrm>
            <a:off x="9958893" y="2529423"/>
            <a:ext cx="1809272" cy="856876"/>
          </a:xfrm>
          <a:prstGeom prst="rect">
            <a:avLst/>
          </a:prstGeom>
          <a:effectLst>
            <a:outerShdw blurRad="50800" dist="38100" dir="2700000" sx="102000" sy="102000" algn="tl" rotWithShape="0">
              <a:prstClr val="black">
                <a:alpha val="40000"/>
              </a:prstClr>
            </a:outerShdw>
          </a:effectLst>
        </p:spPr>
      </p:pic>
      <p:pic>
        <p:nvPicPr>
          <p:cNvPr id="74" name="Picture 73">
            <a:extLst>
              <a:ext uri="{FF2B5EF4-FFF2-40B4-BE49-F238E27FC236}">
                <a16:creationId xmlns:a16="http://schemas.microsoft.com/office/drawing/2014/main" id="{7D35568E-967E-097C-1BFF-9A489EA32466}"/>
              </a:ext>
            </a:extLst>
          </p:cNvPr>
          <p:cNvPicPr>
            <a:picLocks noChangeAspect="1"/>
          </p:cNvPicPr>
          <p:nvPr/>
        </p:nvPicPr>
        <p:blipFill>
          <a:blip r:embed="rId8"/>
          <a:srcRect r="1233" b="2110"/>
          <a:stretch>
            <a:fillRect/>
          </a:stretch>
        </p:blipFill>
        <p:spPr>
          <a:xfrm>
            <a:off x="9829107" y="3149134"/>
            <a:ext cx="1801796" cy="844747"/>
          </a:xfrm>
          <a:prstGeom prst="rect">
            <a:avLst/>
          </a:prstGeom>
          <a:effectLst>
            <a:outerShdw blurRad="50800" dist="38100" dir="2700000" sx="102000" sy="102000" algn="tl" rotWithShape="0">
              <a:prstClr val="black">
                <a:alpha val="40000"/>
              </a:prstClr>
            </a:outerShdw>
          </a:effectLst>
        </p:spPr>
      </p:pic>
      <p:sp>
        <p:nvSpPr>
          <p:cNvPr id="75" name="TextBox 74">
            <a:extLst>
              <a:ext uri="{FF2B5EF4-FFF2-40B4-BE49-F238E27FC236}">
                <a16:creationId xmlns:a16="http://schemas.microsoft.com/office/drawing/2014/main" id="{E223BD1C-B812-AAA6-7878-541B2E58583A}"/>
              </a:ext>
            </a:extLst>
          </p:cNvPr>
          <p:cNvSpPr txBox="1"/>
          <p:nvPr/>
        </p:nvSpPr>
        <p:spPr>
          <a:xfrm>
            <a:off x="5882176" y="4367848"/>
            <a:ext cx="5094907" cy="584775"/>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Open Sans" panose="020B0606030504020204" pitchFamily="34" charset="0"/>
                <a:ea typeface="Open Sans" panose="020B0606030504020204" pitchFamily="34" charset="0"/>
                <a:cs typeface="Open Sans" panose="020B0606030504020204" pitchFamily="34" charset="0"/>
              </a:rPr>
              <a:t>Table (example in the next slide)</a:t>
            </a:r>
          </a:p>
          <a:p>
            <a:endParaRPr lang="fr-FR"/>
          </a:p>
        </p:txBody>
      </p:sp>
    </p:spTree>
    <p:extLst>
      <p:ext uri="{BB962C8B-B14F-4D97-AF65-F5344CB8AC3E}">
        <p14:creationId xmlns:p14="http://schemas.microsoft.com/office/powerpoint/2010/main" val="750290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0907-EC79-2FB0-D102-7F16088E2EAF}"/>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1B57EEF-3074-2B9A-DE2A-4518DB9B9552}"/>
              </a:ext>
            </a:extLst>
          </p:cNvPr>
          <p:cNvGraphicFramePr>
            <a:graphicFrameLocks noGrp="1"/>
          </p:cNvGraphicFramePr>
          <p:nvPr>
            <p:extLst>
              <p:ext uri="{D42A27DB-BD31-4B8C-83A1-F6EECF244321}">
                <p14:modId xmlns:p14="http://schemas.microsoft.com/office/powerpoint/2010/main" val="3339656585"/>
              </p:ext>
            </p:extLst>
          </p:nvPr>
        </p:nvGraphicFramePr>
        <p:xfrm>
          <a:off x="1672581" y="1775538"/>
          <a:ext cx="10261272" cy="3924559"/>
        </p:xfrm>
        <a:graphic>
          <a:graphicData uri="http://schemas.openxmlformats.org/drawingml/2006/table">
            <a:tbl>
              <a:tblPr firstRow="1" bandRow="1">
                <a:tableStyleId>{5C22544A-7EE6-4342-B048-85BDC9FD1C3A}</a:tableStyleId>
              </a:tblPr>
              <a:tblGrid>
                <a:gridCol w="3960626">
                  <a:extLst>
                    <a:ext uri="{9D8B030D-6E8A-4147-A177-3AD203B41FA5}">
                      <a16:colId xmlns:a16="http://schemas.microsoft.com/office/drawing/2014/main" val="2914957653"/>
                    </a:ext>
                  </a:extLst>
                </a:gridCol>
                <a:gridCol w="1775299">
                  <a:extLst>
                    <a:ext uri="{9D8B030D-6E8A-4147-A177-3AD203B41FA5}">
                      <a16:colId xmlns:a16="http://schemas.microsoft.com/office/drawing/2014/main" val="1960648792"/>
                    </a:ext>
                  </a:extLst>
                </a:gridCol>
                <a:gridCol w="1940767">
                  <a:extLst>
                    <a:ext uri="{9D8B030D-6E8A-4147-A177-3AD203B41FA5}">
                      <a16:colId xmlns:a16="http://schemas.microsoft.com/office/drawing/2014/main" val="1210053774"/>
                    </a:ext>
                  </a:extLst>
                </a:gridCol>
                <a:gridCol w="2584580">
                  <a:extLst>
                    <a:ext uri="{9D8B030D-6E8A-4147-A177-3AD203B41FA5}">
                      <a16:colId xmlns:a16="http://schemas.microsoft.com/office/drawing/2014/main" val="3380489940"/>
                    </a:ext>
                  </a:extLst>
                </a:gridCol>
              </a:tblGrid>
              <a:tr h="603394">
                <a:tc>
                  <a:txBody>
                    <a:bodyPr/>
                    <a:lstStyle/>
                    <a:p>
                      <a:pPr algn="ctr"/>
                      <a:r>
                        <a:rPr lang="en-US" sz="1500"/>
                        <a:t>Indicator description</a:t>
                      </a:r>
                      <a:endParaRPr lang="fr-FR" sz="1500"/>
                    </a:p>
                  </a:txBody>
                  <a:tcPr anchor="ctr"/>
                </a:tc>
                <a:tc>
                  <a:txBody>
                    <a:bodyPr/>
                    <a:lstStyle/>
                    <a:p>
                      <a:pPr algn="ctr"/>
                      <a:r>
                        <a:rPr lang="en-US" sz="1500"/>
                        <a:t>Value orientation</a:t>
                      </a:r>
                      <a:endParaRPr lang="fr-FR" sz="1500"/>
                    </a:p>
                  </a:txBody>
                  <a:tcPr anchor="ctr"/>
                </a:tc>
                <a:tc>
                  <a:txBody>
                    <a:bodyPr/>
                    <a:lstStyle/>
                    <a:p>
                      <a:pPr algn="ctr"/>
                      <a:r>
                        <a:rPr lang="en-US" sz="1500"/>
                        <a:t>Value conflict ? </a:t>
                      </a:r>
                      <a:endParaRPr lang="fr-FR" sz="1500"/>
                    </a:p>
                  </a:txBody>
                  <a:tcPr anchor="ctr"/>
                </a:tc>
                <a:tc>
                  <a:txBody>
                    <a:bodyPr/>
                    <a:lstStyle/>
                    <a:p>
                      <a:pPr algn="ctr"/>
                      <a:r>
                        <a:rPr lang="en-US" sz="1500"/>
                        <a:t>How would you feel if you had to compromise this indicator? </a:t>
                      </a:r>
                      <a:endParaRPr lang="fr-FR" sz="1500"/>
                    </a:p>
                  </a:txBody>
                  <a:tcPr anchor="ctr"/>
                </a:tc>
                <a:extLst>
                  <a:ext uri="{0D108BD9-81ED-4DB2-BD59-A6C34878D82A}">
                    <a16:rowId xmlns:a16="http://schemas.microsoft.com/office/drawing/2014/main" val="3704133549"/>
                  </a:ext>
                </a:extLst>
              </a:tr>
              <a:tr h="1065906">
                <a:tc>
                  <a:txBody>
                    <a:bodyPr/>
                    <a:lstStyle/>
                    <a:p>
                      <a:pPr algn="l"/>
                      <a:r>
                        <a:rPr lang="en-US" sz="1500" b="1" i="0" kern="1200">
                          <a:solidFill>
                            <a:schemeClr val="dk1"/>
                          </a:solidFill>
                          <a:effectLst/>
                          <a:latin typeface="+mn-lt"/>
                          <a:ea typeface="+mn-ea"/>
                          <a:cs typeface="+mn-cs"/>
                        </a:rPr>
                        <a:t>Soil biological quality: </a:t>
                      </a:r>
                      <a:r>
                        <a:rPr lang="en-US" sz="1500" b="0" i="0" kern="1200">
                          <a:solidFill>
                            <a:schemeClr val="dk1"/>
                          </a:solidFill>
                          <a:effectLst/>
                          <a:latin typeface="+mn-lt"/>
                          <a:ea typeface="+mn-ea"/>
                          <a:cs typeface="+mn-cs"/>
                        </a:rPr>
                        <a:t>Including soil fertility, describing the ability of the soil to supply nutrients</a:t>
                      </a:r>
                      <a:endParaRPr lang="fr-FR" sz="1500" b="0" i="0" kern="1200">
                        <a:solidFill>
                          <a:schemeClr val="dk1"/>
                        </a:solidFill>
                        <a:effectLst/>
                        <a:latin typeface="+mn-lt"/>
                        <a:ea typeface="+mn-ea"/>
                        <a:cs typeface="+mn-cs"/>
                      </a:endParaRPr>
                    </a:p>
                  </a:txBody>
                  <a:tcPr anchor="ctr"/>
                </a:tc>
                <a:tc>
                  <a:txBody>
                    <a:bodyPr/>
                    <a:lstStyle/>
                    <a:p>
                      <a:pPr algn="ctr"/>
                      <a:r>
                        <a:rPr lang="en-US" sz="1600"/>
                        <a:t>N</a:t>
                      </a:r>
                      <a:endParaRPr lang="fr-FR" sz="1600"/>
                    </a:p>
                  </a:txBody>
                  <a:tcPr anchor="ctr"/>
                </a:tc>
                <a:tc>
                  <a:txBody>
                    <a:bodyPr/>
                    <a:lstStyle/>
                    <a:p>
                      <a:pPr algn="ctr"/>
                      <a:r>
                        <a:rPr lang="en-US" sz="1600"/>
                        <a:t>N versus E</a:t>
                      </a:r>
                      <a:endParaRPr lang="fr-FR" sz="1600"/>
                    </a:p>
                  </a:txBody>
                  <a:tcPr anchor="ctr"/>
                </a:tc>
                <a:tc>
                  <a:txBody>
                    <a:bodyPr/>
                    <a:lstStyle/>
                    <a:p>
                      <a:pPr algn="ctr"/>
                      <a:endParaRPr lang="fr-FR"/>
                    </a:p>
                  </a:txBody>
                  <a:tcPr anchor="ctr"/>
                </a:tc>
                <a:extLst>
                  <a:ext uri="{0D108BD9-81ED-4DB2-BD59-A6C34878D82A}">
                    <a16:rowId xmlns:a16="http://schemas.microsoft.com/office/drawing/2014/main" val="2688872762"/>
                  </a:ext>
                </a:extLst>
              </a:tr>
              <a:tr h="1142824">
                <a:tc>
                  <a:txBody>
                    <a:bodyPr/>
                    <a:lstStyle/>
                    <a:p>
                      <a:pPr algn="l"/>
                      <a:r>
                        <a:rPr lang="en-US" sz="1500" b="1" i="0" kern="1200">
                          <a:solidFill>
                            <a:schemeClr val="dk1"/>
                          </a:solidFill>
                          <a:effectLst/>
                          <a:latin typeface="+mn-lt"/>
                          <a:ea typeface="+mn-ea"/>
                          <a:cs typeface="+mn-cs"/>
                        </a:rPr>
                        <a:t>Value for future generation: </a:t>
                      </a:r>
                      <a:r>
                        <a:rPr lang="en-US" sz="1500" b="0" i="0" kern="1200">
                          <a:solidFill>
                            <a:schemeClr val="dk1"/>
                          </a:solidFill>
                          <a:effectLst/>
                          <a:latin typeface="+mn-lt"/>
                          <a:ea typeface="+mn-ea"/>
                          <a:cs typeface="+mn-cs"/>
                        </a:rPr>
                        <a:t>Heritage, option, and bequest values of this ecosystem, referring to historical significance and preserving it for future generations</a:t>
                      </a:r>
                      <a:endParaRPr lang="fr-FR" sz="1500" b="0" i="0" kern="1200">
                        <a:solidFill>
                          <a:schemeClr val="dk1"/>
                        </a:solidFill>
                        <a:effectLst/>
                        <a:latin typeface="+mn-lt"/>
                        <a:ea typeface="+mn-ea"/>
                        <a:cs typeface="+mn-cs"/>
                      </a:endParaRPr>
                    </a:p>
                  </a:txBody>
                  <a:tcPr anchor="ctr"/>
                </a:tc>
                <a:tc>
                  <a:txBody>
                    <a:bodyPr/>
                    <a:lstStyle/>
                    <a:p>
                      <a:pPr algn="ctr"/>
                      <a:r>
                        <a:rPr lang="en-US" sz="1600"/>
                        <a:t>C &amp; N</a:t>
                      </a:r>
                      <a:endParaRPr lang="fr-FR" sz="1600"/>
                    </a:p>
                  </a:txBody>
                  <a:tcPr anchor="ctr"/>
                </a:tc>
                <a:tc>
                  <a:txBody>
                    <a:bodyPr/>
                    <a:lstStyle/>
                    <a:p>
                      <a:pPr algn="ctr"/>
                      <a:r>
                        <a:rPr lang="en-US" sz="1600"/>
                        <a:t>C versus E &amp; I</a:t>
                      </a:r>
                      <a:endParaRPr lang="fr-FR" sz="1600"/>
                    </a:p>
                  </a:txBody>
                  <a:tcPr anchor="ctr"/>
                </a:tc>
                <a:tc>
                  <a:txBody>
                    <a:bodyPr/>
                    <a:lstStyle/>
                    <a:p>
                      <a:pPr algn="ctr"/>
                      <a:r>
                        <a:rPr lang="en-US" sz="1200"/>
                        <a:t>I would feel unfortunate and sorry for my children not to be able to grow up with this surrounding and its meaning as the ancestors worked a lot on this land to make it what it is today.</a:t>
                      </a:r>
                      <a:endParaRPr lang="fr-FR" sz="1200"/>
                    </a:p>
                  </a:txBody>
                  <a:tcPr anchor="ctr"/>
                </a:tc>
                <a:extLst>
                  <a:ext uri="{0D108BD9-81ED-4DB2-BD59-A6C34878D82A}">
                    <a16:rowId xmlns:a16="http://schemas.microsoft.com/office/drawing/2014/main" val="2021548668"/>
                  </a:ext>
                </a:extLst>
              </a:tr>
              <a:tr h="892693">
                <a:tc>
                  <a:txBody>
                    <a:bodyPr/>
                    <a:lstStyle/>
                    <a:p>
                      <a:pPr algn="l"/>
                      <a:r>
                        <a:rPr lang="en-US" sz="1500" b="1" i="0" kern="1200">
                          <a:solidFill>
                            <a:schemeClr val="dk1"/>
                          </a:solidFill>
                          <a:effectLst/>
                          <a:latin typeface="+mn-lt"/>
                          <a:ea typeface="+mn-ea"/>
                          <a:cs typeface="+mn-cs"/>
                        </a:rPr>
                        <a:t>Tourism: </a:t>
                      </a:r>
                      <a:r>
                        <a:rPr lang="en-US" sz="1500" b="0" i="0" kern="1200">
                          <a:solidFill>
                            <a:schemeClr val="dk1"/>
                          </a:solidFill>
                          <a:effectLst/>
                          <a:latin typeface="+mn-lt"/>
                          <a:ea typeface="+mn-ea"/>
                          <a:cs typeface="+mn-cs"/>
                        </a:rPr>
                        <a:t>Attracting tourism to support local economy (e.g. "little Alps" in Wallonia)</a:t>
                      </a:r>
                      <a:endParaRPr lang="fr-FR" sz="1500"/>
                    </a:p>
                  </a:txBody>
                  <a:tcPr anchor="ctr"/>
                </a:tc>
                <a:tc>
                  <a:txBody>
                    <a:bodyPr/>
                    <a:lstStyle/>
                    <a:p>
                      <a:pPr algn="ctr"/>
                      <a:r>
                        <a:rPr lang="en-US" sz="1600"/>
                        <a:t>E</a:t>
                      </a:r>
                    </a:p>
                  </a:txBody>
                  <a:tcPr anchor="ctr"/>
                </a:tc>
                <a:tc>
                  <a:txBody>
                    <a:bodyPr/>
                    <a:lstStyle/>
                    <a:p>
                      <a:pPr algn="ctr"/>
                      <a:r>
                        <a:rPr lang="en-US" sz="1600"/>
                        <a:t>E versus N </a:t>
                      </a:r>
                      <a:endParaRPr lang="fr-FR" sz="1600"/>
                    </a:p>
                  </a:txBody>
                  <a:tcPr anchor="ctr"/>
                </a:tc>
                <a:tc>
                  <a:txBody>
                    <a:bodyPr/>
                    <a:lstStyle/>
                    <a:p>
                      <a:pPr algn="ctr"/>
                      <a:endParaRPr lang="fr-FR"/>
                    </a:p>
                  </a:txBody>
                  <a:tcPr anchor="ctr"/>
                </a:tc>
                <a:extLst>
                  <a:ext uri="{0D108BD9-81ED-4DB2-BD59-A6C34878D82A}">
                    <a16:rowId xmlns:a16="http://schemas.microsoft.com/office/drawing/2014/main" val="3866037641"/>
                  </a:ext>
                </a:extLst>
              </a:tr>
            </a:tbl>
          </a:graphicData>
        </a:graphic>
      </p:graphicFrame>
      <p:pic>
        <p:nvPicPr>
          <p:cNvPr id="20" name="Picture 19">
            <a:extLst>
              <a:ext uri="{FF2B5EF4-FFF2-40B4-BE49-F238E27FC236}">
                <a16:creationId xmlns:a16="http://schemas.microsoft.com/office/drawing/2014/main" id="{F502EB80-B521-5FCC-15C8-3CA3B8AD5400}"/>
              </a:ext>
            </a:extLst>
          </p:cNvPr>
          <p:cNvPicPr>
            <a:picLocks noChangeAspect="1"/>
          </p:cNvPicPr>
          <p:nvPr/>
        </p:nvPicPr>
        <p:blipFill>
          <a:blip r:embed="rId3"/>
          <a:srcRect t="890" r="2441" b="890"/>
          <a:stretch>
            <a:fillRect/>
          </a:stretch>
        </p:blipFill>
        <p:spPr>
          <a:xfrm>
            <a:off x="442516" y="4809007"/>
            <a:ext cx="1060060" cy="1534165"/>
          </a:xfrm>
          <a:prstGeom prst="rect">
            <a:avLst/>
          </a:prstGeom>
          <a:effectLst>
            <a:outerShdw blurRad="50800" dist="38100" dir="2700000" sx="102000" sy="102000" algn="tl" rotWithShape="0">
              <a:prstClr val="black">
                <a:alpha val="40000"/>
              </a:prstClr>
            </a:outerShdw>
          </a:effectLst>
        </p:spPr>
      </p:pic>
      <p:pic>
        <p:nvPicPr>
          <p:cNvPr id="6" name="Picture 5">
            <a:extLst>
              <a:ext uri="{FF2B5EF4-FFF2-40B4-BE49-F238E27FC236}">
                <a16:creationId xmlns:a16="http://schemas.microsoft.com/office/drawing/2014/main" id="{FD1E503A-05EF-446C-5538-6CA4EAB22C60}"/>
              </a:ext>
            </a:extLst>
          </p:cNvPr>
          <p:cNvPicPr>
            <a:picLocks noChangeAspect="1"/>
          </p:cNvPicPr>
          <p:nvPr/>
        </p:nvPicPr>
        <p:blipFill>
          <a:blip r:embed="rId4"/>
          <a:srcRect l="1" t="1298" r="1709" b="-1"/>
          <a:stretch>
            <a:fillRect/>
          </a:stretch>
        </p:blipFill>
        <p:spPr>
          <a:xfrm>
            <a:off x="442516" y="3155777"/>
            <a:ext cx="1060060" cy="1493969"/>
          </a:xfrm>
          <a:prstGeom prst="rect">
            <a:avLst/>
          </a:prstGeom>
          <a:effectLst>
            <a:outerShdw blurRad="50800" dist="38100" dir="2700000" sx="102000" sy="102000" algn="tl" rotWithShape="0">
              <a:prstClr val="black">
                <a:alpha val="40000"/>
              </a:prstClr>
            </a:outerShdw>
          </a:effectLst>
        </p:spPr>
      </p:pic>
      <p:pic>
        <p:nvPicPr>
          <p:cNvPr id="8" name="Picture 7">
            <a:extLst>
              <a:ext uri="{FF2B5EF4-FFF2-40B4-BE49-F238E27FC236}">
                <a16:creationId xmlns:a16="http://schemas.microsoft.com/office/drawing/2014/main" id="{3EE0815A-DF83-5CF7-F984-97555C13BB1D}"/>
              </a:ext>
            </a:extLst>
          </p:cNvPr>
          <p:cNvPicPr>
            <a:picLocks noChangeAspect="1"/>
          </p:cNvPicPr>
          <p:nvPr/>
        </p:nvPicPr>
        <p:blipFill>
          <a:blip r:embed="rId5"/>
          <a:srcRect t="1675"/>
          <a:stretch>
            <a:fillRect/>
          </a:stretch>
        </p:blipFill>
        <p:spPr>
          <a:xfrm>
            <a:off x="442516" y="1499753"/>
            <a:ext cx="1063844" cy="1534165"/>
          </a:xfrm>
          <a:prstGeom prst="rect">
            <a:avLst/>
          </a:prstGeom>
          <a:effectLst>
            <a:outerShdw blurRad="50800" dist="38100" dir="2700000" sx="102000" sy="102000" algn="tl" rotWithShape="0">
              <a:prstClr val="black">
                <a:alpha val="40000"/>
              </a:prstClr>
            </a:outerShdw>
          </a:effectLst>
        </p:spPr>
      </p:pic>
      <p:sp>
        <p:nvSpPr>
          <p:cNvPr id="9" name="TextBox 8">
            <a:extLst>
              <a:ext uri="{FF2B5EF4-FFF2-40B4-BE49-F238E27FC236}">
                <a16:creationId xmlns:a16="http://schemas.microsoft.com/office/drawing/2014/main" id="{DA2A5FC1-4B21-2C28-91A3-0B519402D739}"/>
              </a:ext>
            </a:extLst>
          </p:cNvPr>
          <p:cNvSpPr txBox="1"/>
          <p:nvPr/>
        </p:nvSpPr>
        <p:spPr>
          <a:xfrm>
            <a:off x="4529869" y="5823085"/>
            <a:ext cx="4029781" cy="276999"/>
          </a:xfrm>
          <a:prstGeom prst="rect">
            <a:avLst/>
          </a:prstGeom>
          <a:noFill/>
        </p:spPr>
        <p:txBody>
          <a:bodyPr wrap="square" rtlCol="0">
            <a:spAutoFit/>
          </a:bodyPr>
          <a:lstStyle/>
          <a:p>
            <a:r>
              <a:rPr lang="en-US" sz="1200" i="1">
                <a:solidFill>
                  <a:schemeClr val="bg2">
                    <a:lumMod val="25000"/>
                  </a:schemeClr>
                </a:solidFill>
              </a:rPr>
              <a:t>Example of table filled out with the high-priority indicators</a:t>
            </a:r>
            <a:endParaRPr lang="fr-FR" sz="1200" i="1">
              <a:solidFill>
                <a:schemeClr val="bg2">
                  <a:lumMod val="25000"/>
                </a:schemeClr>
              </a:solidFill>
            </a:endParaRPr>
          </a:p>
        </p:txBody>
      </p:sp>
      <p:sp>
        <p:nvSpPr>
          <p:cNvPr id="10" name="TextBox 9">
            <a:extLst>
              <a:ext uri="{FF2B5EF4-FFF2-40B4-BE49-F238E27FC236}">
                <a16:creationId xmlns:a16="http://schemas.microsoft.com/office/drawing/2014/main" id="{42843DEF-9A1A-9F47-3529-ACB9F36FE40C}"/>
              </a:ext>
            </a:extLst>
          </p:cNvPr>
          <p:cNvSpPr txBox="1"/>
          <p:nvPr/>
        </p:nvSpPr>
        <p:spPr>
          <a:xfrm>
            <a:off x="838199" y="1020789"/>
            <a:ext cx="10638453" cy="353943"/>
          </a:xfrm>
          <a:prstGeom prst="rect">
            <a:avLst/>
          </a:prstGeom>
          <a:noFill/>
        </p:spPr>
        <p:txBody>
          <a:bodyPr wrap="square" rtlCol="0">
            <a:spAutoFit/>
          </a:bodyPr>
          <a:lstStyle/>
          <a:p>
            <a:r>
              <a:rPr lang="en-US" sz="1700" i="1">
                <a:solidFill>
                  <a:schemeClr val="accent4"/>
                </a:solidFill>
                <a:latin typeface="Montserrat Black" panose="00000A00000000000000" pitchFamily="2" charset="0"/>
                <a:ea typeface="+mj-ea"/>
                <a:cs typeface="+mj-cs"/>
              </a:rPr>
              <a:t>Diving into land use scenarios and values behind the high-priority indicators selection</a:t>
            </a:r>
            <a:endParaRPr lang="fr-FR" sz="1700" i="1">
              <a:solidFill>
                <a:schemeClr val="accent4"/>
              </a:solidFill>
              <a:latin typeface="Montserrat Black" panose="00000A00000000000000" pitchFamily="2" charset="0"/>
              <a:ea typeface="+mj-ea"/>
              <a:cs typeface="+mj-cs"/>
            </a:endParaRPr>
          </a:p>
        </p:txBody>
      </p:sp>
      <p:sp>
        <p:nvSpPr>
          <p:cNvPr id="15" name="Title 1">
            <a:extLst>
              <a:ext uri="{FF2B5EF4-FFF2-40B4-BE49-F238E27FC236}">
                <a16:creationId xmlns:a16="http://schemas.microsoft.com/office/drawing/2014/main" id="{2BCEB2B0-7D1A-D35F-F962-8B4ED3D7C340}"/>
              </a:ext>
            </a:extLst>
          </p:cNvPr>
          <p:cNvSpPr txBox="1">
            <a:spLocks/>
          </p:cNvSpPr>
          <p:nvPr/>
        </p:nvSpPr>
        <p:spPr>
          <a:xfrm>
            <a:off x="838200" y="365125"/>
            <a:ext cx="10515600" cy="78330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rgbClr val="537355"/>
                </a:solidFill>
                <a:latin typeface="Montserrat Black" panose="00000A00000000000000" pitchFamily="2" charset="0"/>
                <a:ea typeface="+mj-ea"/>
                <a:cs typeface="+mj-cs"/>
              </a:defRPr>
            </a:lvl1pPr>
          </a:lstStyle>
          <a:p>
            <a:pPr fontAlgn="auto">
              <a:spcAft>
                <a:spcPts val="0"/>
              </a:spcAft>
            </a:pPr>
            <a:r>
              <a:rPr lang="en-US"/>
              <a:t>Step 2: Value orientation (Example)</a:t>
            </a:r>
            <a:endParaRPr lang="fr-FR"/>
          </a:p>
        </p:txBody>
      </p:sp>
    </p:spTree>
    <p:extLst>
      <p:ext uri="{BB962C8B-B14F-4D97-AF65-F5344CB8AC3E}">
        <p14:creationId xmlns:p14="http://schemas.microsoft.com/office/powerpoint/2010/main" val="3242977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99B92-FC3B-0824-99CF-2FD41B2103FD}"/>
            </a:ext>
          </a:extLst>
        </p:cNvPr>
        <p:cNvGrpSpPr/>
        <p:nvPr/>
      </p:nvGrpSpPr>
      <p:grpSpPr>
        <a:xfrm>
          <a:off x="0" y="0"/>
          <a:ext cx="0" cy="0"/>
          <a:chOff x="0" y="0"/>
          <a:chExt cx="0" cy="0"/>
        </a:xfrm>
      </p:grpSpPr>
      <p:sp>
        <p:nvSpPr>
          <p:cNvPr id="16" name="Ellipse 3">
            <a:extLst>
              <a:ext uri="{FF2B5EF4-FFF2-40B4-BE49-F238E27FC236}">
                <a16:creationId xmlns:a16="http://schemas.microsoft.com/office/drawing/2014/main" id="{F4C17062-FEF4-5242-84AF-61CC4AAB71DD}"/>
              </a:ext>
            </a:extLst>
          </p:cNvPr>
          <p:cNvSpPr/>
          <p:nvPr/>
        </p:nvSpPr>
        <p:spPr>
          <a:xfrm>
            <a:off x="6774830" y="1788762"/>
            <a:ext cx="5133818" cy="1254367"/>
          </a:xfrm>
          <a:prstGeom prst="roundRect">
            <a:avLst/>
          </a:prstGeom>
          <a:solidFill>
            <a:schemeClr val="accent3">
              <a:alpha val="24000"/>
            </a:schemeClr>
          </a:solidFill>
          <a:ln>
            <a:solidFill>
              <a:schemeClr val="accent1"/>
            </a:solidFill>
            <a:prstDash val="sysDash"/>
          </a:ln>
        </p:spPr>
        <p:style>
          <a:lnRef idx="3">
            <a:schemeClr val="lt1"/>
          </a:lnRef>
          <a:fillRef idx="1">
            <a:schemeClr val="accent3"/>
          </a:fillRef>
          <a:effectRef idx="1">
            <a:schemeClr val="accent3"/>
          </a:effectRef>
          <a:fontRef idx="minor">
            <a:schemeClr val="lt1"/>
          </a:fontRef>
        </p:style>
        <p:txBody>
          <a:bodyPr rtlCol="0" anchor="ctr"/>
          <a:lstStyle/>
          <a:p>
            <a:endParaRPr lang="fr-FR" sz="120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C8B06217-9874-FADC-AAE2-C86FD4C45422}"/>
              </a:ext>
            </a:extLst>
          </p:cNvPr>
          <p:cNvSpPr>
            <a:spLocks noGrp="1"/>
          </p:cNvSpPr>
          <p:nvPr>
            <p:ph type="title"/>
          </p:nvPr>
        </p:nvSpPr>
        <p:spPr>
          <a:xfrm>
            <a:off x="838200" y="365125"/>
            <a:ext cx="10515600" cy="783305"/>
          </a:xfrm>
        </p:spPr>
        <p:txBody>
          <a:bodyPr>
            <a:normAutofit/>
          </a:bodyPr>
          <a:lstStyle/>
          <a:p>
            <a:r>
              <a:rPr lang="en-US" dirty="0"/>
              <a:t>Step 3: Design your future (land)</a:t>
            </a:r>
            <a:endParaRPr lang="fr-FR" dirty="0"/>
          </a:p>
        </p:txBody>
      </p:sp>
      <p:sp>
        <p:nvSpPr>
          <p:cNvPr id="17" name="Ellipse 3">
            <a:extLst>
              <a:ext uri="{FF2B5EF4-FFF2-40B4-BE49-F238E27FC236}">
                <a16:creationId xmlns:a16="http://schemas.microsoft.com/office/drawing/2014/main" id="{B183B68C-55FD-D5E2-9CD0-2C851B18485F}"/>
              </a:ext>
            </a:extLst>
          </p:cNvPr>
          <p:cNvSpPr/>
          <p:nvPr/>
        </p:nvSpPr>
        <p:spPr>
          <a:xfrm>
            <a:off x="8194242" y="1587124"/>
            <a:ext cx="2294994" cy="371181"/>
          </a:xfrm>
          <a:prstGeom prst="roundRect">
            <a:avLst/>
          </a:prstGeom>
          <a:solidFill>
            <a:schemeClr val="accent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b="1">
                <a:latin typeface="Open Sans" panose="020B0606030504020204" pitchFamily="34" charset="0"/>
                <a:ea typeface="Open Sans" panose="020B0606030504020204" pitchFamily="34" charset="0"/>
                <a:cs typeface="Open Sans" panose="020B0606030504020204" pitchFamily="34" charset="0"/>
              </a:rPr>
              <a:t>Materials needed</a:t>
            </a:r>
            <a:endParaRPr lang="fr-FR" sz="1200" b="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0B9B4DB0-4387-1877-89D1-6E5E30096638}"/>
              </a:ext>
            </a:extLst>
          </p:cNvPr>
          <p:cNvSpPr txBox="1"/>
          <p:nvPr/>
        </p:nvSpPr>
        <p:spPr>
          <a:xfrm>
            <a:off x="838200" y="1064870"/>
            <a:ext cx="8086725" cy="353943"/>
          </a:xfrm>
          <a:prstGeom prst="rect">
            <a:avLst/>
          </a:prstGeom>
          <a:noFill/>
        </p:spPr>
        <p:txBody>
          <a:bodyPr wrap="square" rtlCol="0">
            <a:spAutoFit/>
          </a:bodyPr>
          <a:lstStyle/>
          <a:p>
            <a:r>
              <a:rPr lang="en-US" sz="1700" i="1">
                <a:solidFill>
                  <a:schemeClr val="accent4"/>
                </a:solidFill>
                <a:latin typeface="Montserrat Black" panose="00000A00000000000000" pitchFamily="2" charset="0"/>
                <a:ea typeface="+mj-ea"/>
                <a:cs typeface="+mj-cs"/>
              </a:rPr>
              <a:t>What does our land look like in 2035 ? </a:t>
            </a:r>
            <a:endParaRPr lang="fr-FR" sz="1700" i="1">
              <a:solidFill>
                <a:schemeClr val="accent4"/>
              </a:solidFill>
              <a:latin typeface="Montserrat Black" panose="00000A00000000000000" pitchFamily="2" charset="0"/>
              <a:ea typeface="+mj-ea"/>
              <a:cs typeface="+mj-cs"/>
            </a:endParaRPr>
          </a:p>
        </p:txBody>
      </p:sp>
      <p:sp>
        <p:nvSpPr>
          <p:cNvPr id="8" name="TextBox 7">
            <a:extLst>
              <a:ext uri="{FF2B5EF4-FFF2-40B4-BE49-F238E27FC236}">
                <a16:creationId xmlns:a16="http://schemas.microsoft.com/office/drawing/2014/main" id="{AED191B2-BDBA-4816-F5C8-A908E7EFAE0A}"/>
              </a:ext>
            </a:extLst>
          </p:cNvPr>
          <p:cNvSpPr txBox="1"/>
          <p:nvPr/>
        </p:nvSpPr>
        <p:spPr>
          <a:xfrm>
            <a:off x="6968590" y="2022843"/>
            <a:ext cx="5004199" cy="715581"/>
          </a:xfrm>
          <a:prstGeom prst="rect">
            <a:avLst/>
          </a:prstGeom>
          <a:noFill/>
        </p:spPr>
        <p:txBody>
          <a:bodyPr wrap="square" rtlCol="0">
            <a:spAutoFit/>
          </a:bodyPr>
          <a:lstStyle/>
          <a:p>
            <a:pPr marL="285750" indent="-285750">
              <a:buFont typeface="Arial" panose="020B0604020202020204" pitchFamily="34" charset="0"/>
              <a:buChar char="•"/>
            </a:pPr>
            <a:r>
              <a:rPr lang="en-US" sz="1350">
                <a:latin typeface="Open Sans" panose="020B0606030504020204" pitchFamily="34" charset="0"/>
                <a:ea typeface="Open Sans" panose="020B0606030504020204" pitchFamily="34" charset="0"/>
                <a:cs typeface="Open Sans" panose="020B0606030504020204" pitchFamily="34" charset="0"/>
              </a:rPr>
              <a:t>Tokens of community and stakeholders + blank tokens</a:t>
            </a:r>
          </a:p>
          <a:p>
            <a:pPr marL="285750" indent="-285750">
              <a:buFont typeface="Arial" panose="020B0604020202020204" pitchFamily="34" charset="0"/>
              <a:buChar char="•"/>
            </a:pPr>
            <a:r>
              <a:rPr lang="en-US" sz="1350">
                <a:latin typeface="Open Sans" panose="020B0606030504020204" pitchFamily="34" charset="0"/>
                <a:ea typeface="Open Sans" panose="020B0606030504020204" pitchFamily="34" charset="0"/>
                <a:cs typeface="Open Sans" panose="020B0606030504020204" pitchFamily="34" charset="0"/>
              </a:rPr>
              <a:t>Large paper</a:t>
            </a:r>
          </a:p>
          <a:p>
            <a:pPr marL="285750" indent="-285750">
              <a:buFont typeface="Arial" panose="020B0604020202020204" pitchFamily="34" charset="0"/>
              <a:buChar char="•"/>
            </a:pPr>
            <a:r>
              <a:rPr lang="en-US" sz="1350">
                <a:latin typeface="Open Sans" panose="020B0606030504020204" pitchFamily="34" charset="0"/>
                <a:ea typeface="Open Sans" panose="020B0606030504020204" pitchFamily="34" charset="0"/>
                <a:cs typeface="Open Sans" panose="020B0606030504020204" pitchFamily="34" charset="0"/>
              </a:rPr>
              <a:t>Pen </a:t>
            </a:r>
            <a:endParaRPr lang="fr-FR" sz="135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63E38396-827A-2381-15A5-4D7DA9D47642}"/>
              </a:ext>
            </a:extLst>
          </p:cNvPr>
          <p:cNvSpPr txBox="1"/>
          <p:nvPr/>
        </p:nvSpPr>
        <p:spPr>
          <a:xfrm>
            <a:off x="180975" y="1610685"/>
            <a:ext cx="6096000" cy="338554"/>
          </a:xfrm>
          <a:prstGeom prst="rect">
            <a:avLst/>
          </a:prstGeom>
          <a:noFill/>
        </p:spPr>
        <p:txBody>
          <a:bodyPr wrap="square">
            <a:spAutoFit/>
          </a:bodyPr>
          <a:lstStyle/>
          <a:p>
            <a:pPr marL="0" marR="0" algn="just">
              <a:buNone/>
            </a:pPr>
            <a:r>
              <a:rPr lang="en-GB" sz="1600" kern="100">
                <a:solidFill>
                  <a:srgbClr val="404841"/>
                </a:solidFill>
                <a:effectLst/>
                <a:latin typeface="Open Sans" panose="020B0606030504020204" pitchFamily="34" charset="0"/>
                <a:ea typeface="Open Sans" panose="020B0606030504020204" pitchFamily="34" charset="0"/>
                <a:cs typeface="Open Sans" panose="020B0606030504020204" pitchFamily="34" charset="0"/>
              </a:rPr>
              <a:t>⏱️ </a:t>
            </a:r>
            <a:r>
              <a:rPr lang="en-GB" sz="1600" i="1" kern="100">
                <a:solidFill>
                  <a:srgbClr val="404841"/>
                </a:solidFill>
                <a:effectLst/>
                <a:latin typeface="Open Sans" panose="020B0606030504020204" pitchFamily="34" charset="0"/>
                <a:ea typeface="Open Sans" panose="020B0606030504020204" pitchFamily="34" charset="0"/>
                <a:cs typeface="Open Sans" panose="020B0606030504020204" pitchFamily="34" charset="0"/>
              </a:rPr>
              <a:t>Estimated time: 2</a:t>
            </a:r>
            <a:r>
              <a:rPr lang="en-GB" sz="1600" i="1" kern="100">
                <a:solidFill>
                  <a:srgbClr val="404841"/>
                </a:solidFill>
                <a:latin typeface="Open Sans" panose="020B0606030504020204" pitchFamily="34" charset="0"/>
                <a:ea typeface="Open Sans" panose="020B0606030504020204" pitchFamily="34" charset="0"/>
                <a:cs typeface="Open Sans" panose="020B0606030504020204" pitchFamily="34" charset="0"/>
              </a:rPr>
              <a:t>0</a:t>
            </a:r>
            <a:r>
              <a:rPr lang="en-GB" sz="1600" i="1" kern="100">
                <a:solidFill>
                  <a:srgbClr val="404841"/>
                </a:solidFill>
                <a:effectLst/>
                <a:latin typeface="Open Sans" panose="020B0606030504020204" pitchFamily="34" charset="0"/>
                <a:ea typeface="Open Sans" panose="020B0606030504020204" pitchFamily="34" charset="0"/>
                <a:cs typeface="Open Sans" panose="020B0606030504020204" pitchFamily="34" charset="0"/>
              </a:rPr>
              <a:t> minutes</a:t>
            </a:r>
            <a:endParaRPr lang="fr-FR" sz="1600" kern="100">
              <a:solidFill>
                <a:srgbClr val="40484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descr="A road with pins on it&#10;&#10;AI-generated content may be incorrect.">
            <a:extLst>
              <a:ext uri="{FF2B5EF4-FFF2-40B4-BE49-F238E27FC236}">
                <a16:creationId xmlns:a16="http://schemas.microsoft.com/office/drawing/2014/main" id="{3CE17CD3-1D24-3560-AD7C-B392F32FC72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01520" y="4004752"/>
            <a:ext cx="2640219" cy="1549843"/>
          </a:xfrm>
          <a:prstGeom prst="rect">
            <a:avLst/>
          </a:prstGeom>
        </p:spPr>
      </p:pic>
      <p:pic>
        <p:nvPicPr>
          <p:cNvPr id="28" name="Picture 27" descr="A person writing on a white board&#10;&#10;AI-generated content may be incorrect.">
            <a:extLst>
              <a:ext uri="{FF2B5EF4-FFF2-40B4-BE49-F238E27FC236}">
                <a16:creationId xmlns:a16="http://schemas.microsoft.com/office/drawing/2014/main" id="{770514F3-7422-491A-50B2-90B6AB9E681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318367" y="3918856"/>
            <a:ext cx="2586077" cy="1724999"/>
          </a:xfrm>
          <a:prstGeom prst="rect">
            <a:avLst/>
          </a:prstGeom>
        </p:spPr>
      </p:pic>
      <p:sp>
        <p:nvSpPr>
          <p:cNvPr id="35" name="Google Shape;186;p20">
            <a:extLst>
              <a:ext uri="{FF2B5EF4-FFF2-40B4-BE49-F238E27FC236}">
                <a16:creationId xmlns:a16="http://schemas.microsoft.com/office/drawing/2014/main" id="{077BE073-98A5-1875-5ED9-9442E625CE27}"/>
              </a:ext>
            </a:extLst>
          </p:cNvPr>
          <p:cNvSpPr/>
          <p:nvPr/>
        </p:nvSpPr>
        <p:spPr>
          <a:xfrm>
            <a:off x="219209" y="3244283"/>
            <a:ext cx="6322268" cy="1139162"/>
          </a:xfrm>
          <a:prstGeom prst="roundRect">
            <a:avLst>
              <a:gd name="adj" fmla="val 16667"/>
            </a:avLst>
          </a:prstGeom>
          <a:solidFill>
            <a:schemeClr val="accent2">
              <a:lumMod val="20000"/>
              <a:lumOff val="80000"/>
            </a:schemeClr>
          </a:solidFill>
          <a:ln>
            <a:noFill/>
          </a:ln>
          <a:effectLst>
            <a:outerShdw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7" name="Google Shape;187;p20">
            <a:extLst>
              <a:ext uri="{FF2B5EF4-FFF2-40B4-BE49-F238E27FC236}">
                <a16:creationId xmlns:a16="http://schemas.microsoft.com/office/drawing/2014/main" id="{0540C92D-C956-AB7A-96FA-1098F7FE953D}"/>
              </a:ext>
            </a:extLst>
          </p:cNvPr>
          <p:cNvSpPr/>
          <p:nvPr/>
        </p:nvSpPr>
        <p:spPr>
          <a:xfrm>
            <a:off x="219209" y="3262245"/>
            <a:ext cx="997766" cy="1139162"/>
          </a:xfrm>
          <a:custGeom>
            <a:avLst/>
            <a:gdLst/>
            <a:ahLst/>
            <a:cxnLst/>
            <a:rect l="l" t="t" r="r" b="b"/>
            <a:pathLst>
              <a:path w="25309" h="6558" extrusionOk="0">
                <a:moveTo>
                  <a:pt x="820" y="0"/>
                </a:moveTo>
                <a:cubicBezTo>
                  <a:pt x="349" y="0"/>
                  <a:pt x="1" y="374"/>
                  <a:pt x="1" y="821"/>
                </a:cubicBezTo>
                <a:lnTo>
                  <a:pt x="1" y="5739"/>
                </a:lnTo>
                <a:cubicBezTo>
                  <a:pt x="1" y="6186"/>
                  <a:pt x="349" y="6557"/>
                  <a:pt x="820" y="6557"/>
                </a:cubicBezTo>
                <a:lnTo>
                  <a:pt x="22577" y="6557"/>
                </a:lnTo>
                <a:cubicBezTo>
                  <a:pt x="22825" y="6557"/>
                  <a:pt x="23073" y="6434"/>
                  <a:pt x="23222" y="6235"/>
                </a:cubicBezTo>
                <a:lnTo>
                  <a:pt x="25086" y="3776"/>
                </a:lnTo>
                <a:cubicBezTo>
                  <a:pt x="25309" y="3478"/>
                  <a:pt x="25309" y="3080"/>
                  <a:pt x="25086" y="2782"/>
                </a:cubicBezTo>
                <a:lnTo>
                  <a:pt x="23222" y="324"/>
                </a:lnTo>
                <a:cubicBezTo>
                  <a:pt x="23073" y="126"/>
                  <a:pt x="22825" y="0"/>
                  <a:pt x="22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8" name="Google Shape;189;p20">
            <a:extLst>
              <a:ext uri="{FF2B5EF4-FFF2-40B4-BE49-F238E27FC236}">
                <a16:creationId xmlns:a16="http://schemas.microsoft.com/office/drawing/2014/main" id="{D51DD5F1-10E5-54F3-26AB-03E1D56DE04D}"/>
              </a:ext>
            </a:extLst>
          </p:cNvPr>
          <p:cNvSpPr/>
          <p:nvPr/>
        </p:nvSpPr>
        <p:spPr>
          <a:xfrm>
            <a:off x="219209" y="2110380"/>
            <a:ext cx="6322268" cy="978553"/>
          </a:xfrm>
          <a:prstGeom prst="roundRect">
            <a:avLst>
              <a:gd name="adj" fmla="val 16667"/>
            </a:avLst>
          </a:prstGeom>
          <a:solidFill>
            <a:schemeClr val="accent2">
              <a:lumMod val="20000"/>
              <a:lumOff val="80000"/>
            </a:schemeClr>
          </a:solidFill>
          <a:ln>
            <a:noFill/>
          </a:ln>
          <a:effectLst>
            <a:outerShdw dist="28575" dir="5400000" algn="bl" rotWithShape="0">
              <a:srgbClr val="000000">
                <a:alpha val="20000"/>
              </a:srgbClr>
            </a:outerShdw>
          </a:effectLst>
        </p:spPr>
        <p:txBody>
          <a:bodyPr spcFirstLastPara="1" wrap="square" lIns="91425" tIns="91425" rIns="91425" bIns="91425" anchor="ctr" anchorCtr="0">
            <a:noAutofit/>
          </a:bodyPr>
          <a:lstStyle/>
          <a:p>
            <a:pPr>
              <a:spcBef>
                <a:spcPts val="0"/>
              </a:spcBef>
              <a:spcAft>
                <a:spcPts val="0"/>
              </a:spcAft>
            </a:pPr>
            <a:r>
              <a:rPr lang="en-US">
                <a:latin typeface="Open Sans" panose="020B0606030504020204" pitchFamily="34" charset="0"/>
                <a:ea typeface="Open Sans" panose="020B0606030504020204" pitchFamily="34" charset="0"/>
                <a:cs typeface="Open Sans" panose="020B0606030504020204" pitchFamily="34" charset="0"/>
              </a:rPr>
              <a:t>	</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9" name="Google Shape;190;p20">
            <a:extLst>
              <a:ext uri="{FF2B5EF4-FFF2-40B4-BE49-F238E27FC236}">
                <a16:creationId xmlns:a16="http://schemas.microsoft.com/office/drawing/2014/main" id="{9ADB0AF2-D3C1-D967-0F56-CA76E717FEA0}"/>
              </a:ext>
            </a:extLst>
          </p:cNvPr>
          <p:cNvSpPr/>
          <p:nvPr/>
        </p:nvSpPr>
        <p:spPr>
          <a:xfrm>
            <a:off x="219210" y="2130481"/>
            <a:ext cx="997768" cy="986465"/>
          </a:xfrm>
          <a:custGeom>
            <a:avLst/>
            <a:gdLst/>
            <a:ahLst/>
            <a:cxnLst/>
            <a:rect l="l" t="t" r="r" b="b"/>
            <a:pathLst>
              <a:path w="25309" h="6582" extrusionOk="0">
                <a:moveTo>
                  <a:pt x="820" y="1"/>
                </a:moveTo>
                <a:cubicBezTo>
                  <a:pt x="349" y="1"/>
                  <a:pt x="1" y="373"/>
                  <a:pt x="1" y="845"/>
                </a:cubicBezTo>
                <a:lnTo>
                  <a:pt x="1" y="5763"/>
                </a:lnTo>
                <a:cubicBezTo>
                  <a:pt x="1" y="6210"/>
                  <a:pt x="349" y="6582"/>
                  <a:pt x="820" y="6582"/>
                </a:cubicBezTo>
                <a:lnTo>
                  <a:pt x="22577" y="6582"/>
                </a:lnTo>
                <a:cubicBezTo>
                  <a:pt x="22825" y="6582"/>
                  <a:pt x="23073" y="6458"/>
                  <a:pt x="23222" y="6260"/>
                </a:cubicBezTo>
                <a:lnTo>
                  <a:pt x="25086" y="3800"/>
                </a:lnTo>
                <a:cubicBezTo>
                  <a:pt x="25309" y="3502"/>
                  <a:pt x="25309" y="3105"/>
                  <a:pt x="25086" y="2807"/>
                </a:cubicBezTo>
                <a:lnTo>
                  <a:pt x="23222" y="349"/>
                </a:lnTo>
                <a:cubicBezTo>
                  <a:pt x="23073" y="124"/>
                  <a:pt x="22825" y="1"/>
                  <a:pt x="22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0" name="Google Shape;195;p20">
            <a:extLst>
              <a:ext uri="{FF2B5EF4-FFF2-40B4-BE49-F238E27FC236}">
                <a16:creationId xmlns:a16="http://schemas.microsoft.com/office/drawing/2014/main" id="{DA10100D-F6DC-A3FC-38AA-FA2823133BF2}"/>
              </a:ext>
            </a:extLst>
          </p:cNvPr>
          <p:cNvSpPr/>
          <p:nvPr/>
        </p:nvSpPr>
        <p:spPr>
          <a:xfrm>
            <a:off x="219209" y="4538794"/>
            <a:ext cx="6322268" cy="1272809"/>
          </a:xfrm>
          <a:prstGeom prst="roundRect">
            <a:avLst>
              <a:gd name="adj" fmla="val 16667"/>
            </a:avLst>
          </a:prstGeom>
          <a:solidFill>
            <a:schemeClr val="accent2">
              <a:lumMod val="20000"/>
              <a:lumOff val="80000"/>
            </a:schemeClr>
          </a:solidFill>
          <a:ln>
            <a:noFill/>
          </a:ln>
          <a:effectLst>
            <a:outerShdw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1" name="Google Shape;196;p20">
            <a:extLst>
              <a:ext uri="{FF2B5EF4-FFF2-40B4-BE49-F238E27FC236}">
                <a16:creationId xmlns:a16="http://schemas.microsoft.com/office/drawing/2014/main" id="{C079878B-6D66-C718-451C-F618A337F60D}"/>
              </a:ext>
            </a:extLst>
          </p:cNvPr>
          <p:cNvSpPr/>
          <p:nvPr/>
        </p:nvSpPr>
        <p:spPr>
          <a:xfrm>
            <a:off x="219210" y="4538796"/>
            <a:ext cx="997766" cy="1278449"/>
          </a:xfrm>
          <a:custGeom>
            <a:avLst/>
            <a:gdLst/>
            <a:ahLst/>
            <a:cxnLst/>
            <a:rect l="l" t="t" r="r" b="b"/>
            <a:pathLst>
              <a:path w="25309" h="6558" extrusionOk="0">
                <a:moveTo>
                  <a:pt x="820" y="1"/>
                </a:moveTo>
                <a:cubicBezTo>
                  <a:pt x="349" y="1"/>
                  <a:pt x="1" y="349"/>
                  <a:pt x="1" y="819"/>
                </a:cubicBezTo>
                <a:lnTo>
                  <a:pt x="1" y="5737"/>
                </a:lnTo>
                <a:cubicBezTo>
                  <a:pt x="1" y="6184"/>
                  <a:pt x="349" y="6558"/>
                  <a:pt x="820" y="6558"/>
                </a:cubicBezTo>
                <a:lnTo>
                  <a:pt x="22577" y="6558"/>
                </a:lnTo>
                <a:cubicBezTo>
                  <a:pt x="22825" y="6558"/>
                  <a:pt x="23073" y="6433"/>
                  <a:pt x="23222" y="6234"/>
                </a:cubicBezTo>
                <a:lnTo>
                  <a:pt x="25086" y="3776"/>
                </a:lnTo>
                <a:cubicBezTo>
                  <a:pt x="25309" y="3478"/>
                  <a:pt x="25309" y="3081"/>
                  <a:pt x="25086" y="2783"/>
                </a:cubicBezTo>
                <a:lnTo>
                  <a:pt x="23222" y="323"/>
                </a:lnTo>
                <a:cubicBezTo>
                  <a:pt x="23073" y="100"/>
                  <a:pt x="22825" y="1"/>
                  <a:pt x="22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2" name="Google Shape;198;p20">
            <a:extLst>
              <a:ext uri="{FF2B5EF4-FFF2-40B4-BE49-F238E27FC236}">
                <a16:creationId xmlns:a16="http://schemas.microsoft.com/office/drawing/2014/main" id="{74CE36F0-B7B6-ADC1-A0D3-6CE9070E78C4}"/>
              </a:ext>
            </a:extLst>
          </p:cNvPr>
          <p:cNvSpPr/>
          <p:nvPr/>
        </p:nvSpPr>
        <p:spPr>
          <a:xfrm>
            <a:off x="522691" y="2380785"/>
            <a:ext cx="389402" cy="393192"/>
          </a:xfrm>
          <a:custGeom>
            <a:avLst/>
            <a:gdLst/>
            <a:ahLst/>
            <a:cxnLst/>
            <a:rect l="l" t="t" r="r" b="b"/>
            <a:pathLst>
              <a:path w="3454" h="3478" extrusionOk="0">
                <a:moveTo>
                  <a:pt x="1739" y="1"/>
                </a:moveTo>
                <a:cubicBezTo>
                  <a:pt x="772" y="1"/>
                  <a:pt x="1" y="770"/>
                  <a:pt x="1" y="1739"/>
                </a:cubicBezTo>
                <a:cubicBezTo>
                  <a:pt x="1" y="2707"/>
                  <a:pt x="772" y="3478"/>
                  <a:pt x="1739" y="3478"/>
                </a:cubicBezTo>
                <a:cubicBezTo>
                  <a:pt x="2683" y="3478"/>
                  <a:pt x="3454" y="2707"/>
                  <a:pt x="3454" y="1739"/>
                </a:cubicBezTo>
                <a:cubicBezTo>
                  <a:pt x="3454" y="770"/>
                  <a:pt x="2683" y="1"/>
                  <a:pt x="1739" y="1"/>
                </a:cubicBezTo>
                <a:close/>
              </a:path>
            </a:pathLst>
          </a:custGeom>
          <a:solidFill>
            <a:srgbClr val="F6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Open Sans" panose="020B0606030504020204" pitchFamily="34" charset="0"/>
                <a:ea typeface="Open Sans" panose="020B0606030504020204" pitchFamily="34" charset="0"/>
                <a:cs typeface="Open Sans" panose="020B0606030504020204" pitchFamily="34" charset="0"/>
              </a:rPr>
              <a:t>1</a:t>
            </a:r>
            <a:endParaRPr sz="1600">
              <a:latin typeface="Open Sans" panose="020B0606030504020204" pitchFamily="34" charset="0"/>
              <a:ea typeface="Open Sans" panose="020B0606030504020204" pitchFamily="34" charset="0"/>
              <a:cs typeface="Open Sans" panose="020B0606030504020204" pitchFamily="34" charset="0"/>
            </a:endParaRPr>
          </a:p>
        </p:txBody>
      </p:sp>
      <p:sp>
        <p:nvSpPr>
          <p:cNvPr id="43" name="Google Shape;199;p20">
            <a:extLst>
              <a:ext uri="{FF2B5EF4-FFF2-40B4-BE49-F238E27FC236}">
                <a16:creationId xmlns:a16="http://schemas.microsoft.com/office/drawing/2014/main" id="{F65E7DE1-8ED4-EA29-9709-DA230EF3E1F3}"/>
              </a:ext>
            </a:extLst>
          </p:cNvPr>
          <p:cNvSpPr/>
          <p:nvPr/>
        </p:nvSpPr>
        <p:spPr>
          <a:xfrm>
            <a:off x="522687" y="3635231"/>
            <a:ext cx="389402" cy="393192"/>
          </a:xfrm>
          <a:custGeom>
            <a:avLst/>
            <a:gdLst/>
            <a:ahLst/>
            <a:cxnLst/>
            <a:rect l="l" t="t" r="r" b="b"/>
            <a:pathLst>
              <a:path w="3454" h="3478" extrusionOk="0">
                <a:moveTo>
                  <a:pt x="1739" y="0"/>
                </a:moveTo>
                <a:cubicBezTo>
                  <a:pt x="772" y="0"/>
                  <a:pt x="1" y="771"/>
                  <a:pt x="1" y="1739"/>
                </a:cubicBezTo>
                <a:cubicBezTo>
                  <a:pt x="1" y="2683"/>
                  <a:pt x="772" y="3477"/>
                  <a:pt x="1739" y="3477"/>
                </a:cubicBezTo>
                <a:cubicBezTo>
                  <a:pt x="2683" y="3477"/>
                  <a:pt x="3454" y="2683"/>
                  <a:pt x="3454" y="1739"/>
                </a:cubicBezTo>
                <a:cubicBezTo>
                  <a:pt x="3454" y="771"/>
                  <a:pt x="2683" y="0"/>
                  <a:pt x="1739" y="0"/>
                </a:cubicBezTo>
                <a:close/>
              </a:path>
            </a:pathLst>
          </a:custGeom>
          <a:solidFill>
            <a:srgbClr val="F6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Open Sans" panose="020B0606030504020204" pitchFamily="34" charset="0"/>
                <a:ea typeface="Open Sans" panose="020B0606030504020204" pitchFamily="34" charset="0"/>
                <a:cs typeface="Open Sans" panose="020B0606030504020204" pitchFamily="34" charset="0"/>
              </a:rPr>
              <a:t>2</a:t>
            </a:r>
            <a:endParaRPr sz="160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03AFD802-F25B-7163-B292-9524B145D75C}"/>
              </a:ext>
            </a:extLst>
          </p:cNvPr>
          <p:cNvSpPr txBox="1"/>
          <p:nvPr/>
        </p:nvSpPr>
        <p:spPr>
          <a:xfrm>
            <a:off x="1287030" y="2192337"/>
            <a:ext cx="5145897" cy="692497"/>
          </a:xfrm>
          <a:prstGeom prst="rect">
            <a:avLst/>
          </a:prstGeom>
          <a:noFill/>
        </p:spPr>
        <p:txBody>
          <a:bodyPr wrap="square" rtlCol="0">
            <a:spAutoFit/>
          </a:bodyPr>
          <a:lstStyle/>
          <a:p>
            <a:pPr lvl="0"/>
            <a:r>
              <a:rPr lang="en-US" sz="1300" dirty="0">
                <a:latin typeface="Open Sans" panose="020B0606030504020204" pitchFamily="34" charset="0"/>
                <a:ea typeface="Open Sans" panose="020B0606030504020204" pitchFamily="34" charset="0"/>
                <a:cs typeface="Open Sans" panose="020B0606030504020204" pitchFamily="34" charset="0"/>
              </a:rPr>
              <a:t>Each group keeps the same scenario from the two land use scenarios from Step 2.</a:t>
            </a:r>
            <a:endParaRPr lang="fr-FR" sz="1300" dirty="0">
              <a:latin typeface="Open Sans" panose="020B0606030504020204" pitchFamily="34" charset="0"/>
              <a:ea typeface="Open Sans" panose="020B0606030504020204" pitchFamily="34" charset="0"/>
              <a:cs typeface="Open Sans" panose="020B0606030504020204" pitchFamily="34" charset="0"/>
            </a:endParaRPr>
          </a:p>
          <a:p>
            <a:pPr lvl="0"/>
            <a:r>
              <a:rPr lang="fr-FR" sz="1300" dirty="0">
                <a:latin typeface="Open Sans" panose="020B0606030504020204" pitchFamily="34" charset="0"/>
                <a:ea typeface="Open Sans" panose="020B0606030504020204" pitchFamily="34" charset="0"/>
                <a:cs typeface="Open Sans" panose="020B0606030504020204" pitchFamily="34" charset="0"/>
              </a:rPr>
              <a:t>The participants </a:t>
            </a:r>
            <a:r>
              <a:rPr lang="fr-FR" sz="1300" dirty="0" err="1">
                <a:latin typeface="Open Sans" panose="020B0606030504020204" pitchFamily="34" charset="0"/>
                <a:ea typeface="Open Sans" panose="020B0606030504020204" pitchFamily="34" charset="0"/>
                <a:cs typeface="Open Sans" panose="020B0606030504020204" pitchFamily="34" charset="0"/>
              </a:rPr>
              <a:t>will</a:t>
            </a:r>
            <a:r>
              <a:rPr lang="fr-FR" sz="1300" dirty="0">
                <a:latin typeface="Open Sans" panose="020B0606030504020204" pitchFamily="34" charset="0"/>
                <a:ea typeface="Open Sans" panose="020B0606030504020204" pitchFamily="34" charset="0"/>
                <a:cs typeface="Open Sans" panose="020B0606030504020204" pitchFamily="34" charset="0"/>
              </a:rPr>
              <a:t> stand up to </a:t>
            </a:r>
            <a:r>
              <a:rPr lang="fr-FR" sz="1300" dirty="0" err="1">
                <a:latin typeface="Open Sans" panose="020B0606030504020204" pitchFamily="34" charset="0"/>
                <a:ea typeface="Open Sans" panose="020B0606030504020204" pitchFamily="34" charset="0"/>
                <a:cs typeface="Open Sans" panose="020B0606030504020204" pitchFamily="34" charset="0"/>
              </a:rPr>
              <a:t>proceed</a:t>
            </a:r>
            <a:r>
              <a:rPr lang="fr-FR" sz="1300" dirty="0">
                <a:latin typeface="Open Sans" panose="020B0606030504020204" pitchFamily="34" charset="0"/>
                <a:ea typeface="Open Sans" panose="020B0606030504020204" pitchFamily="34" charset="0"/>
                <a:cs typeface="Open Sans" panose="020B0606030504020204" pitchFamily="34" charset="0"/>
              </a:rPr>
              <a:t> the </a:t>
            </a:r>
            <a:r>
              <a:rPr lang="fr-FR" sz="1300" dirty="0" err="1">
                <a:latin typeface="Open Sans" panose="020B0606030504020204" pitchFamily="34" charset="0"/>
                <a:ea typeface="Open Sans" panose="020B0606030504020204" pitchFamily="34" charset="0"/>
                <a:cs typeface="Open Sans" panose="020B0606030504020204" pitchFamily="34" charset="0"/>
              </a:rPr>
              <a:t>Step</a:t>
            </a:r>
            <a:r>
              <a:rPr lang="fr-FR" sz="1300" dirty="0">
                <a:latin typeface="Open Sans" panose="020B0606030504020204" pitchFamily="34" charset="0"/>
                <a:ea typeface="Open Sans" panose="020B0606030504020204" pitchFamily="34" charset="0"/>
                <a:cs typeface="Open Sans" panose="020B0606030504020204" pitchFamily="34" charset="0"/>
              </a:rPr>
              <a:t> 3. </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D5458282-9A45-F34E-320D-85310F1B46D7}"/>
              </a:ext>
            </a:extLst>
          </p:cNvPr>
          <p:cNvSpPr txBox="1"/>
          <p:nvPr/>
        </p:nvSpPr>
        <p:spPr>
          <a:xfrm>
            <a:off x="1314818" y="3300062"/>
            <a:ext cx="5226658" cy="1200329"/>
          </a:xfrm>
          <a:prstGeom prst="rect">
            <a:avLst/>
          </a:prstGeom>
          <a:noFill/>
        </p:spPr>
        <p:txBody>
          <a:bodyPr wrap="square" lIns="91440" tIns="45720" rIns="91440" bIns="45720" rtlCol="0" anchor="t">
            <a:spAutoFit/>
          </a:bodyPr>
          <a:lstStyle/>
          <a:p>
            <a:pPr lvl="0" algn="just"/>
            <a:r>
              <a:rPr lang="en-GB" sz="1200" dirty="0">
                <a:latin typeface="Open Sans" panose="020B0606030504020204" pitchFamily="34" charset="0"/>
                <a:ea typeface="Open Sans" panose="020B0606030504020204" pitchFamily="34" charset="0"/>
                <a:cs typeface="Open Sans" panose="020B0606030504020204" pitchFamily="34" charset="0"/>
              </a:rPr>
              <a:t>Discuss the scenario by </a:t>
            </a:r>
            <a:r>
              <a:rPr lang="en-US" sz="1200" dirty="0">
                <a:latin typeface="Open Sans" panose="020B0606030504020204" pitchFamily="34" charset="0"/>
                <a:ea typeface="Open Sans" panose="020B0606030504020204" pitchFamily="34" charset="0"/>
                <a:cs typeface="Open Sans" panose="020B0606030504020204" pitchFamily="34" charset="0"/>
              </a:rPr>
              <a:t>reflecting on following questions:</a:t>
            </a:r>
          </a:p>
          <a:p>
            <a:pPr lvl="0" algn="just"/>
            <a:r>
              <a:rPr lang="en-US" sz="1200" b="1" dirty="0">
                <a:latin typeface="Open Sans" panose="020B0606030504020204" pitchFamily="34" charset="0"/>
                <a:ea typeface="Open Sans" panose="020B0606030504020204" pitchFamily="34" charset="0"/>
                <a:cs typeface="Open Sans" panose="020B0606030504020204" pitchFamily="34" charset="0"/>
              </a:rPr>
              <a:t>1. What does our land look like in 2035, considering the political or financial limitation, and what kind of value or benefits would this land use bring ? </a:t>
            </a:r>
          </a:p>
          <a:p>
            <a:pPr algn="just"/>
            <a:r>
              <a:rPr lang="en-US" sz="1200" b="1" dirty="0">
                <a:latin typeface="Open Sans" panose="020B0606030504020204" pitchFamily="34" charset="0"/>
                <a:ea typeface="Open Sans" panose="020B0606030504020204" pitchFamily="34" charset="0"/>
                <a:cs typeface="Open Sans" panose="020B0606030504020204" pitchFamily="34" charset="0"/>
              </a:rPr>
              <a:t>2. Who is affected by this change and how ?</a:t>
            </a:r>
          </a:p>
          <a:p>
            <a:pPr lvl="0" algn="just"/>
            <a:endParaRPr lang="fr-F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893168A0-C5A6-7477-6B94-B0DE6CDCC65C}"/>
              </a:ext>
            </a:extLst>
          </p:cNvPr>
          <p:cNvSpPr txBox="1"/>
          <p:nvPr/>
        </p:nvSpPr>
        <p:spPr>
          <a:xfrm>
            <a:off x="1325160" y="4618095"/>
            <a:ext cx="5157442" cy="1089529"/>
          </a:xfrm>
          <a:prstGeom prst="rect">
            <a:avLst/>
          </a:prstGeom>
          <a:noFill/>
        </p:spPr>
        <p:txBody>
          <a:bodyPr wrap="square" rtlCol="0">
            <a:spAutoFit/>
          </a:bodyPr>
          <a:lstStyle/>
          <a:p>
            <a:pPr lvl="0" algn="just" defTabSz="666750">
              <a:lnSpc>
                <a:spcPct val="90000"/>
              </a:lnSpc>
              <a:spcAft>
                <a:spcPct val="35000"/>
              </a:spcAf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Use a large sheet and the tokens to </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create a vision board</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 Place the tokens on the roadmap and draw connections to show synergies, dependencies, or trade-offs if relevant. Participants are free to draw or decorate the board and can create additional stakeholder or community tokens using the blank ones if they feel a relevant element is missing.</a:t>
            </a:r>
          </a:p>
        </p:txBody>
      </p:sp>
      <p:pic>
        <p:nvPicPr>
          <p:cNvPr id="4" name="Picture 3">
            <a:extLst>
              <a:ext uri="{FF2B5EF4-FFF2-40B4-BE49-F238E27FC236}">
                <a16:creationId xmlns:a16="http://schemas.microsoft.com/office/drawing/2014/main" id="{2CAB64C8-C4B8-AC24-D706-331FAA6EC63F}"/>
              </a:ext>
            </a:extLst>
          </p:cNvPr>
          <p:cNvPicPr>
            <a:picLocks noChangeAspect="1"/>
          </p:cNvPicPr>
          <p:nvPr/>
        </p:nvPicPr>
        <p:blipFill>
          <a:blip r:embed="rId8"/>
          <a:srcRect t="1776"/>
          <a:stretch>
            <a:fillRect/>
          </a:stretch>
        </p:blipFill>
        <p:spPr>
          <a:xfrm>
            <a:off x="8778546" y="2396523"/>
            <a:ext cx="2746466" cy="875018"/>
          </a:xfrm>
          <a:prstGeom prst="rect">
            <a:avLst/>
          </a:prstGeom>
          <a:effectLst>
            <a:outerShdw blurRad="50800" dist="38100" dir="2700000" sx="102000" sy="102000" algn="tl" rotWithShape="0">
              <a:prstClr val="black">
                <a:alpha val="40000"/>
              </a:prstClr>
            </a:outerShdw>
          </a:effectLst>
        </p:spPr>
      </p:pic>
      <p:sp>
        <p:nvSpPr>
          <p:cNvPr id="3" name="Google Shape;199;p20">
            <a:extLst>
              <a:ext uri="{FF2B5EF4-FFF2-40B4-BE49-F238E27FC236}">
                <a16:creationId xmlns:a16="http://schemas.microsoft.com/office/drawing/2014/main" id="{5CB74313-25EF-F59D-0F60-E4147CFD8112}"/>
              </a:ext>
            </a:extLst>
          </p:cNvPr>
          <p:cNvSpPr/>
          <p:nvPr/>
        </p:nvSpPr>
        <p:spPr>
          <a:xfrm>
            <a:off x="522687" y="4981424"/>
            <a:ext cx="389402" cy="393192"/>
          </a:xfrm>
          <a:custGeom>
            <a:avLst/>
            <a:gdLst/>
            <a:ahLst/>
            <a:cxnLst/>
            <a:rect l="l" t="t" r="r" b="b"/>
            <a:pathLst>
              <a:path w="3454" h="3478" extrusionOk="0">
                <a:moveTo>
                  <a:pt x="1739" y="0"/>
                </a:moveTo>
                <a:cubicBezTo>
                  <a:pt x="772" y="0"/>
                  <a:pt x="1" y="771"/>
                  <a:pt x="1" y="1739"/>
                </a:cubicBezTo>
                <a:cubicBezTo>
                  <a:pt x="1" y="2683"/>
                  <a:pt x="772" y="3477"/>
                  <a:pt x="1739" y="3477"/>
                </a:cubicBezTo>
                <a:cubicBezTo>
                  <a:pt x="2683" y="3477"/>
                  <a:pt x="3454" y="2683"/>
                  <a:pt x="3454" y="1739"/>
                </a:cubicBezTo>
                <a:cubicBezTo>
                  <a:pt x="3454" y="771"/>
                  <a:pt x="2683" y="0"/>
                  <a:pt x="1739" y="0"/>
                </a:cubicBezTo>
                <a:close/>
              </a:path>
            </a:pathLst>
          </a:custGeom>
          <a:solidFill>
            <a:srgbClr val="F6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latin typeface="Open Sans" panose="020B0606030504020204" pitchFamily="34" charset="0"/>
                <a:ea typeface="Open Sans" panose="020B0606030504020204" pitchFamily="34" charset="0"/>
                <a:cs typeface="Open Sans" panose="020B0606030504020204" pitchFamily="34" charset="0"/>
              </a:rPr>
              <a:t>3</a:t>
            </a:r>
            <a:endParaRPr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61318044"/>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657C9-AD79-5429-EC0F-3D771C76DB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198CE-1067-8F02-AB0C-3EED28E32E8E}"/>
              </a:ext>
            </a:extLst>
          </p:cNvPr>
          <p:cNvSpPr>
            <a:spLocks noGrp="1"/>
          </p:cNvSpPr>
          <p:nvPr>
            <p:ph type="title"/>
          </p:nvPr>
        </p:nvSpPr>
        <p:spPr>
          <a:xfrm>
            <a:off x="838200" y="365125"/>
            <a:ext cx="10515600" cy="783305"/>
          </a:xfrm>
        </p:spPr>
        <p:txBody>
          <a:bodyPr>
            <a:normAutofit/>
          </a:bodyPr>
          <a:lstStyle/>
          <a:p>
            <a:r>
              <a:rPr lang="fr-FR"/>
              <a:t>Pitch and Debrief</a:t>
            </a:r>
          </a:p>
        </p:txBody>
      </p:sp>
      <p:sp>
        <p:nvSpPr>
          <p:cNvPr id="18" name="TextBox 17">
            <a:extLst>
              <a:ext uri="{FF2B5EF4-FFF2-40B4-BE49-F238E27FC236}">
                <a16:creationId xmlns:a16="http://schemas.microsoft.com/office/drawing/2014/main" id="{13BD1A9A-24BD-72E3-E877-2C0708E903FD}"/>
              </a:ext>
            </a:extLst>
          </p:cNvPr>
          <p:cNvSpPr txBox="1"/>
          <p:nvPr/>
        </p:nvSpPr>
        <p:spPr>
          <a:xfrm>
            <a:off x="838200" y="1064870"/>
            <a:ext cx="8086725" cy="353943"/>
          </a:xfrm>
          <a:prstGeom prst="rect">
            <a:avLst/>
          </a:prstGeom>
          <a:noFill/>
        </p:spPr>
        <p:txBody>
          <a:bodyPr wrap="square" rtlCol="0">
            <a:spAutoFit/>
          </a:bodyPr>
          <a:lstStyle/>
          <a:p>
            <a:r>
              <a:rPr lang="en-US" sz="1700" i="1" dirty="0">
                <a:solidFill>
                  <a:schemeClr val="accent4"/>
                </a:solidFill>
                <a:latin typeface="Montserrat Black" panose="00000A00000000000000" pitchFamily="2" charset="0"/>
                <a:ea typeface="+mj-ea"/>
                <a:cs typeface="+mj-cs"/>
              </a:rPr>
              <a:t>In 2035, our (land) will look like …</a:t>
            </a:r>
            <a:endParaRPr lang="fr-FR" sz="1700" i="1" dirty="0">
              <a:solidFill>
                <a:schemeClr val="accent4"/>
              </a:solidFill>
              <a:latin typeface="Montserrat Black" panose="00000A00000000000000" pitchFamily="2" charset="0"/>
              <a:ea typeface="+mj-ea"/>
              <a:cs typeface="+mj-cs"/>
            </a:endParaRPr>
          </a:p>
        </p:txBody>
      </p:sp>
      <p:pic>
        <p:nvPicPr>
          <p:cNvPr id="5" name="Picture 4" descr="A group of people in a classroom&#10;&#10;AI-generated content may be incorrect.">
            <a:extLst>
              <a:ext uri="{FF2B5EF4-FFF2-40B4-BE49-F238E27FC236}">
                <a16:creationId xmlns:a16="http://schemas.microsoft.com/office/drawing/2014/main" id="{4CE4E62D-C5EC-8F6D-1E36-FC67867B785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42978" y="2250724"/>
            <a:ext cx="3873500" cy="2905125"/>
          </a:xfrm>
          <a:prstGeom prst="rect">
            <a:avLst/>
          </a:prstGeom>
        </p:spPr>
      </p:pic>
      <p:sp>
        <p:nvSpPr>
          <p:cNvPr id="7" name="TextBox 6">
            <a:extLst>
              <a:ext uri="{FF2B5EF4-FFF2-40B4-BE49-F238E27FC236}">
                <a16:creationId xmlns:a16="http://schemas.microsoft.com/office/drawing/2014/main" id="{85D39761-DD0E-9D51-CF70-10B6E9C0AF86}"/>
              </a:ext>
            </a:extLst>
          </p:cNvPr>
          <p:cNvSpPr txBox="1"/>
          <p:nvPr/>
        </p:nvSpPr>
        <p:spPr>
          <a:xfrm>
            <a:off x="6096000" y="8802800"/>
            <a:ext cx="3660930" cy="230832"/>
          </a:xfrm>
          <a:prstGeom prst="rect">
            <a:avLst/>
          </a:prstGeom>
          <a:noFill/>
        </p:spPr>
        <p:txBody>
          <a:bodyPr wrap="square" rtlCol="0">
            <a:spAutoFit/>
          </a:bodyPr>
          <a:lstStyle/>
          <a:p>
            <a:r>
              <a:rPr lang="fr-FR" sz="900">
                <a:hlinkClick r:id="rId4" tooltip="https://www.phyloref.org/blog/2017/12/Phenoscape-hackathon/"/>
              </a:rPr>
              <a:t>This Photo</a:t>
            </a:r>
            <a:r>
              <a:rPr lang="fr-FR" sz="900"/>
              <a:t> by Unknown Author is licensed under </a:t>
            </a:r>
            <a:r>
              <a:rPr lang="fr-FR" sz="900">
                <a:hlinkClick r:id="rId5" tooltip="https://creativecommons.org/licenses/by/3.0/"/>
              </a:rPr>
              <a:t>CC BY</a:t>
            </a:r>
            <a:endParaRPr lang="fr-FR" sz="900"/>
          </a:p>
        </p:txBody>
      </p:sp>
      <p:sp>
        <p:nvSpPr>
          <p:cNvPr id="45" name="Google Shape;189;p20">
            <a:extLst>
              <a:ext uri="{FF2B5EF4-FFF2-40B4-BE49-F238E27FC236}">
                <a16:creationId xmlns:a16="http://schemas.microsoft.com/office/drawing/2014/main" id="{FE0AC009-1B81-EDC5-1198-E1273A052FB1}"/>
              </a:ext>
            </a:extLst>
          </p:cNvPr>
          <p:cNvSpPr/>
          <p:nvPr/>
        </p:nvSpPr>
        <p:spPr>
          <a:xfrm>
            <a:off x="565008" y="2344369"/>
            <a:ext cx="5916086" cy="2271034"/>
          </a:xfrm>
          <a:prstGeom prst="roundRect">
            <a:avLst>
              <a:gd name="adj" fmla="val 16667"/>
            </a:avLst>
          </a:prstGeom>
          <a:solidFill>
            <a:schemeClr val="accent2">
              <a:lumMod val="20000"/>
              <a:lumOff val="80000"/>
            </a:schemeClr>
          </a:solidFill>
          <a:ln w="76200">
            <a:solidFill>
              <a:schemeClr val="accent1"/>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a:spcBef>
                <a:spcPts val="0"/>
              </a:spcBef>
              <a:spcAft>
                <a:spcPts val="0"/>
              </a:spcAft>
            </a:pPr>
            <a:r>
              <a:rPr lang="en-US">
                <a:ea typeface="Open Sans" panose="020B0606030504020204" pitchFamily="34" charset="0"/>
                <a:cs typeface="Open Sans" panose="020B0606030504020204" pitchFamily="34" charset="0"/>
              </a:rPr>
              <a:t>	</a:t>
            </a:r>
            <a:endParaRPr/>
          </a:p>
        </p:txBody>
      </p:sp>
      <p:sp>
        <p:nvSpPr>
          <p:cNvPr id="30" name="TextBox 29">
            <a:extLst>
              <a:ext uri="{FF2B5EF4-FFF2-40B4-BE49-F238E27FC236}">
                <a16:creationId xmlns:a16="http://schemas.microsoft.com/office/drawing/2014/main" id="{5EB5C845-AD15-5B11-F9FC-26F33866C413}"/>
              </a:ext>
            </a:extLst>
          </p:cNvPr>
          <p:cNvSpPr txBox="1"/>
          <p:nvPr/>
        </p:nvSpPr>
        <p:spPr>
          <a:xfrm>
            <a:off x="950103" y="2655570"/>
            <a:ext cx="5145897" cy="1477328"/>
          </a:xfrm>
          <a:prstGeom prst="rect">
            <a:avLst/>
          </a:prstGeom>
          <a:noFill/>
        </p:spPr>
        <p:txBody>
          <a:bodyPr wrap="square" rtlCol="0">
            <a:spAutoFit/>
          </a:bodyPr>
          <a:lstStyle/>
          <a:p>
            <a:pPr lvl="0"/>
            <a:r>
              <a:rPr lang="en-US" sz="1500" dirty="0">
                <a:ea typeface="Open Sans" panose="020B0606030504020204" pitchFamily="34" charset="0"/>
                <a:cs typeface="Open Sans" panose="020B0606030504020204" pitchFamily="34" charset="0"/>
              </a:rPr>
              <a:t>Each group will present their final scenario in a </a:t>
            </a:r>
            <a:r>
              <a:rPr lang="en-US" sz="1500" b="1" dirty="0">
                <a:ea typeface="Open Sans" panose="020B0606030504020204" pitchFamily="34" charset="0"/>
                <a:cs typeface="Open Sans" panose="020B0606030504020204" pitchFamily="34" charset="0"/>
              </a:rPr>
              <a:t>10-minute pitch</a:t>
            </a:r>
            <a:r>
              <a:rPr lang="en-US" sz="1500" dirty="0">
                <a:ea typeface="Open Sans" panose="020B0606030504020204" pitchFamily="34" charset="0"/>
                <a:cs typeface="Open Sans" panose="020B0606030504020204" pitchFamily="34" charset="0"/>
              </a:rPr>
              <a:t>, including: </a:t>
            </a:r>
          </a:p>
          <a:p>
            <a:pPr marL="285750" lvl="0" indent="-285750">
              <a:buFont typeface="Arial" panose="020B0604020202020204" pitchFamily="34" charset="0"/>
              <a:buChar char="•"/>
            </a:pPr>
            <a:r>
              <a:rPr lang="en-US" sz="1500" dirty="0">
                <a:ea typeface="Open Sans" panose="020B0606030504020204" pitchFamily="34" charset="0"/>
                <a:cs typeface="Open Sans" panose="020B0606030504020204" pitchFamily="34" charset="0"/>
              </a:rPr>
              <a:t>Scenario name and vision </a:t>
            </a:r>
          </a:p>
          <a:p>
            <a:pPr marL="285750" lvl="0" indent="-285750">
              <a:buFont typeface="Arial" panose="020B0604020202020204" pitchFamily="34" charset="0"/>
              <a:buChar char="•"/>
            </a:pPr>
            <a:r>
              <a:rPr lang="en-US" sz="1500" dirty="0">
                <a:ea typeface="Open Sans" panose="020B0606030504020204" pitchFamily="34" charset="0"/>
                <a:cs typeface="Open Sans" panose="020B0606030504020204" pitchFamily="34" charset="0"/>
              </a:rPr>
              <a:t>Top 10 indicators (Step 1 and Step 2) </a:t>
            </a:r>
          </a:p>
          <a:p>
            <a:pPr marL="285750" lvl="0" indent="-285750">
              <a:buFont typeface="Arial" panose="020B0604020202020204" pitchFamily="34" charset="0"/>
              <a:buChar char="•"/>
            </a:pPr>
            <a:r>
              <a:rPr lang="en-US" sz="1500" dirty="0">
                <a:ea typeface="Open Sans" panose="020B0606030504020204" pitchFamily="34" charset="0"/>
                <a:cs typeface="Open Sans" panose="020B0606030504020204" pitchFamily="34" charset="0"/>
              </a:rPr>
              <a:t>A brief walkthrough of the vision board and key connections</a:t>
            </a:r>
            <a:endParaRPr lang="fr-FR" sz="1500" dirty="0"/>
          </a:p>
        </p:txBody>
      </p:sp>
      <p:sp>
        <p:nvSpPr>
          <p:cNvPr id="47" name="TextBox 46">
            <a:extLst>
              <a:ext uri="{FF2B5EF4-FFF2-40B4-BE49-F238E27FC236}">
                <a16:creationId xmlns:a16="http://schemas.microsoft.com/office/drawing/2014/main" id="{2F1034B3-B1D8-4C8A-253C-EBC5E625C2B0}"/>
              </a:ext>
            </a:extLst>
          </p:cNvPr>
          <p:cNvSpPr txBox="1"/>
          <p:nvPr/>
        </p:nvSpPr>
        <p:spPr>
          <a:xfrm>
            <a:off x="180975" y="1610685"/>
            <a:ext cx="6096000" cy="338554"/>
          </a:xfrm>
          <a:prstGeom prst="rect">
            <a:avLst/>
          </a:prstGeom>
          <a:noFill/>
        </p:spPr>
        <p:txBody>
          <a:bodyPr wrap="square">
            <a:spAutoFit/>
          </a:bodyPr>
          <a:lstStyle/>
          <a:p>
            <a:pPr marL="0" marR="0" algn="just">
              <a:buNone/>
            </a:pPr>
            <a:r>
              <a:rPr lang="en-GB" sz="1600" kern="100">
                <a:solidFill>
                  <a:srgbClr val="404841"/>
                </a:solidFill>
                <a:effectLst/>
                <a:latin typeface="Segoe UI Emoji" panose="020B0502040204020203" pitchFamily="34" charset="0"/>
                <a:ea typeface="Yu Mincho" panose="02020400000000000000" pitchFamily="18" charset="-128"/>
                <a:cs typeface="Segoe UI Emoji" panose="020B0502040204020203" pitchFamily="34" charset="0"/>
              </a:rPr>
              <a:t>⏱️</a:t>
            </a:r>
            <a:r>
              <a:rPr lang="en-GB" sz="1600" kern="100">
                <a:solidFill>
                  <a:srgbClr val="404841"/>
                </a:solidFill>
                <a:effectLst/>
                <a:latin typeface="Open Sans" panose="020B0606030504020204" pitchFamily="34" charset="0"/>
                <a:ea typeface="Yu Mincho" panose="02020400000000000000" pitchFamily="18" charset="-128"/>
              </a:rPr>
              <a:t> </a:t>
            </a:r>
            <a:r>
              <a:rPr lang="en-GB" sz="1600" i="1" kern="100">
                <a:solidFill>
                  <a:srgbClr val="404841"/>
                </a:solidFill>
                <a:effectLst/>
                <a:latin typeface="Open Sans" panose="020B0606030504020204" pitchFamily="34" charset="0"/>
                <a:ea typeface="Yu Mincho" panose="02020400000000000000" pitchFamily="18" charset="-128"/>
              </a:rPr>
              <a:t>Estimated time: 2</a:t>
            </a:r>
            <a:r>
              <a:rPr lang="en-GB" sz="1600" i="1" kern="100">
                <a:solidFill>
                  <a:srgbClr val="404841"/>
                </a:solidFill>
                <a:latin typeface="Open Sans" panose="020B0606030504020204" pitchFamily="34" charset="0"/>
                <a:ea typeface="Yu Mincho" panose="02020400000000000000" pitchFamily="18" charset="-128"/>
              </a:rPr>
              <a:t>0</a:t>
            </a:r>
            <a:r>
              <a:rPr lang="en-GB" sz="1600" i="1" kern="100">
                <a:solidFill>
                  <a:srgbClr val="404841"/>
                </a:solidFill>
                <a:effectLst/>
                <a:latin typeface="Open Sans" panose="020B0606030504020204" pitchFamily="34" charset="0"/>
                <a:ea typeface="Yu Mincho" panose="02020400000000000000" pitchFamily="18" charset="-128"/>
              </a:rPr>
              <a:t> minutes</a:t>
            </a:r>
            <a:endParaRPr lang="fr-FR" sz="1600" kern="100">
              <a:solidFill>
                <a:srgbClr val="404841"/>
              </a:solidFill>
              <a:effectLst/>
              <a:latin typeface="Open Sans" panose="020B0606030504020204" pitchFamily="34" charset="0"/>
              <a:ea typeface="Yu Mincho" panose="02020400000000000000" pitchFamily="18" charset="-128"/>
            </a:endParaRPr>
          </a:p>
        </p:txBody>
      </p:sp>
    </p:spTree>
    <p:extLst>
      <p:ext uri="{BB962C8B-B14F-4D97-AF65-F5344CB8AC3E}">
        <p14:creationId xmlns:p14="http://schemas.microsoft.com/office/powerpoint/2010/main" val="379721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111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397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660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47D34-A213-2003-96B1-F65FDE9281F9}"/>
              </a:ext>
            </a:extLst>
          </p:cNvPr>
          <p:cNvSpPr>
            <a:spLocks noGrp="1"/>
          </p:cNvSpPr>
          <p:nvPr>
            <p:ph type="ctrTitle"/>
          </p:nvPr>
        </p:nvSpPr>
        <p:spPr/>
        <p:txBody>
          <a:bodyPr anchor="ctr"/>
          <a:lstStyle/>
          <a:p>
            <a:r>
              <a:rPr lang="en-US"/>
              <a:t>Appendix</a:t>
            </a:r>
            <a:endParaRPr lang="fr-FR"/>
          </a:p>
        </p:txBody>
      </p:sp>
      <p:sp>
        <p:nvSpPr>
          <p:cNvPr id="3" name="Text Placeholder 2">
            <a:extLst>
              <a:ext uri="{FF2B5EF4-FFF2-40B4-BE49-F238E27FC236}">
                <a16:creationId xmlns:a16="http://schemas.microsoft.com/office/drawing/2014/main" id="{FE4F7282-5EDA-B20A-2DAA-F5C94B8FD7AE}"/>
              </a:ext>
            </a:extLst>
          </p:cNvPr>
          <p:cNvSpPr>
            <a:spLocks noGrp="1"/>
          </p:cNvSpPr>
          <p:nvPr>
            <p:ph type="body" sz="quarter" idx="10"/>
          </p:nvPr>
        </p:nvSpPr>
        <p:spPr/>
        <p:txBody>
          <a:bodyPr>
            <a:normAutofit fontScale="92500" lnSpcReduction="10000"/>
          </a:bodyPr>
          <a:lstStyle/>
          <a:p>
            <a:r>
              <a:rPr lang="en-US" dirty="0"/>
              <a:t>02</a:t>
            </a:r>
            <a:endParaRPr lang="fr-FR" dirty="0"/>
          </a:p>
        </p:txBody>
      </p:sp>
    </p:spTree>
    <p:extLst>
      <p:ext uri="{BB962C8B-B14F-4D97-AF65-F5344CB8AC3E}">
        <p14:creationId xmlns:p14="http://schemas.microsoft.com/office/powerpoint/2010/main" val="1636379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C37974E-C673-9F78-F4A4-B81BD548DF81}"/>
              </a:ext>
            </a:extLst>
          </p:cNvPr>
          <p:cNvSpPr>
            <a:spLocks noGrp="1"/>
          </p:cNvSpPr>
          <p:nvPr>
            <p:ph type="title"/>
          </p:nvPr>
        </p:nvSpPr>
        <p:spPr/>
        <p:txBody>
          <a:bodyPr/>
          <a:lstStyle/>
          <a:p>
            <a:r>
              <a:rPr lang="en-US" dirty="0"/>
              <a:t>Materials to download</a:t>
            </a:r>
            <a:endParaRPr lang="fr-FR" dirty="0"/>
          </a:p>
        </p:txBody>
      </p:sp>
      <p:sp>
        <p:nvSpPr>
          <p:cNvPr id="2" name="Espace réservé du texte 2">
            <a:extLst>
              <a:ext uri="{FF2B5EF4-FFF2-40B4-BE49-F238E27FC236}">
                <a16:creationId xmlns:a16="http://schemas.microsoft.com/office/drawing/2014/main" id="{D64693C7-5CAC-6FB0-2C45-EBB8E55A65DB}"/>
              </a:ext>
            </a:extLst>
          </p:cNvPr>
          <p:cNvSpPr txBox="1">
            <a:spLocks/>
          </p:cNvSpPr>
          <p:nvPr/>
        </p:nvSpPr>
        <p:spPr>
          <a:xfrm>
            <a:off x="649714" y="1632154"/>
            <a:ext cx="11184802" cy="47194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84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pPr>
            <a:r>
              <a:rPr lang="en-US" sz="1400" b="1" dirty="0">
                <a:solidFill>
                  <a:schemeClr val="accent1"/>
                </a:solidFill>
              </a:rPr>
              <a:t>Indicator cards + tokens</a:t>
            </a:r>
          </a:p>
          <a:p>
            <a:pPr lvl="1" fontAlgn="auto">
              <a:lnSpc>
                <a:spcPct val="120000"/>
              </a:lnSpc>
              <a:spcAft>
                <a:spcPts val="0"/>
              </a:spcAft>
            </a:pPr>
            <a:r>
              <a:rPr lang="en-US" sz="1200" dirty="0"/>
              <a:t>Editable: </a:t>
            </a:r>
            <a:r>
              <a:rPr lang="fr-FR" sz="1200" dirty="0">
                <a:hlinkClick r:id="rId3"/>
              </a:rPr>
              <a:t>https://www.canva.com/design/DAGtyLJQSzg/_BQ8IllwdC7G5mdDobFFZw/edit?utm_content=DAGtyLJQSzg&amp;utm_campaign=designshare&amp;utm_medium=link2&amp;utm_source=sharebutton</a:t>
            </a:r>
            <a:endParaRPr lang="fr-FR" sz="1200" dirty="0"/>
          </a:p>
          <a:p>
            <a:pPr lvl="1" fontAlgn="auto">
              <a:lnSpc>
                <a:spcPct val="120000"/>
              </a:lnSpc>
              <a:spcAft>
                <a:spcPts val="0"/>
              </a:spcAft>
            </a:pPr>
            <a:r>
              <a:rPr lang="en-US" sz="1200" dirty="0"/>
              <a:t>Original version: </a:t>
            </a:r>
            <a:r>
              <a:rPr lang="en-US" sz="1200" dirty="0">
                <a:hlinkClick r:id="rId4"/>
              </a:rPr>
              <a:t>https://www.canva.com/design/DAHEZiyczA8/sWpAGAb3uPLU8whUOmP1uw/edit?utm_content=DAHEZiyczA8&amp;utm_campaign=designshare&amp;utm_medium=link2&amp;utm_source=sharebutton</a:t>
            </a:r>
            <a:endParaRPr lang="en-US" sz="1200" dirty="0"/>
          </a:p>
          <a:p>
            <a:pPr fontAlgn="auto">
              <a:lnSpc>
                <a:spcPct val="120000"/>
              </a:lnSpc>
              <a:spcAft>
                <a:spcPts val="0"/>
              </a:spcAft>
            </a:pPr>
            <a:r>
              <a:rPr lang="en-US" sz="1400" b="1" dirty="0">
                <a:solidFill>
                  <a:schemeClr val="accent1"/>
                </a:solidFill>
              </a:rPr>
              <a:t>Indicator cards + tokens (Printable version with reversed back page)</a:t>
            </a:r>
          </a:p>
          <a:p>
            <a:pPr lvl="1" fontAlgn="auto">
              <a:lnSpc>
                <a:spcPct val="120000"/>
              </a:lnSpc>
              <a:spcAft>
                <a:spcPts val="0"/>
              </a:spcAft>
            </a:pPr>
            <a:r>
              <a:rPr lang="en-US" sz="1200" dirty="0"/>
              <a:t>Editable: </a:t>
            </a:r>
            <a:r>
              <a:rPr lang="en-US" sz="1200" dirty="0">
                <a:hlinkClick r:id="rId5"/>
              </a:rPr>
              <a:t>https://www.canva.com/design/DAG0cLanlsk/SLyXXpJ9JOb4iZ4dyk83DA/edit?utm_content=DAG0cLanlsk&amp;utm_campaign=designshare&amp;utm_medium=link2&amp;utm_source=sharebutton</a:t>
            </a:r>
            <a:endParaRPr lang="en-US" sz="1200" dirty="0"/>
          </a:p>
          <a:p>
            <a:pPr lvl="1" fontAlgn="auto">
              <a:lnSpc>
                <a:spcPct val="120000"/>
              </a:lnSpc>
              <a:spcAft>
                <a:spcPts val="0"/>
              </a:spcAft>
            </a:pPr>
            <a:r>
              <a:rPr lang="en-US" sz="1200" dirty="0"/>
              <a:t>Original version: </a:t>
            </a:r>
            <a:r>
              <a:rPr lang="en-US" sz="1200" dirty="0">
                <a:hlinkClick r:id="rId6"/>
              </a:rPr>
              <a:t>https://www.canva.com/design/DAHEZvJS7eA/gAzSIEh8k0vegjqWFc9Psw/edit?utm_content=DAHEZvJS7eA&amp;utm_campaign=designshare&amp;utm_medium=link2&amp;utm_source=sharebutton</a:t>
            </a:r>
            <a:endParaRPr lang="en-US" sz="1200" dirty="0"/>
          </a:p>
          <a:p>
            <a:pPr fontAlgn="auto">
              <a:lnSpc>
                <a:spcPct val="120000"/>
              </a:lnSpc>
              <a:spcAft>
                <a:spcPts val="0"/>
              </a:spcAft>
            </a:pPr>
            <a:r>
              <a:rPr lang="en-US" sz="1400" b="1" dirty="0">
                <a:solidFill>
                  <a:schemeClr val="accent1"/>
                </a:solidFill>
              </a:rPr>
              <a:t>Scale : </a:t>
            </a:r>
            <a:r>
              <a:rPr lang="en-US" sz="1200" dirty="0"/>
              <a:t>https://www.canva.com/design/DAHEZriU26Y/RJKAfVkKVsVhGQNta17Gaw/edit?utm_content=DAHEZriU26Y&amp;utm_campaign=designshare&amp;utm_medium=link2&amp;utm_source=sharebutton</a:t>
            </a:r>
          </a:p>
          <a:p>
            <a:pPr lvl="1" fontAlgn="auto">
              <a:lnSpc>
                <a:spcPct val="120000"/>
              </a:lnSpc>
              <a:spcAft>
                <a:spcPts val="0"/>
              </a:spcAft>
            </a:pPr>
            <a:endParaRPr lang="en-US" sz="1200" dirty="0"/>
          </a:p>
        </p:txBody>
      </p:sp>
    </p:spTree>
    <p:extLst>
      <p:ext uri="{BB962C8B-B14F-4D97-AF65-F5344CB8AC3E}">
        <p14:creationId xmlns:p14="http://schemas.microsoft.com/office/powerpoint/2010/main" val="2524530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C4249-6635-54D7-C7D2-10BA87258F12}"/>
            </a:ext>
          </a:extLst>
        </p:cNvPr>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AF2973B5-ECFF-8F88-FAC2-449AF1F7F311}"/>
              </a:ext>
            </a:extLst>
          </p:cNvPr>
          <p:cNvGraphicFramePr>
            <a:graphicFrameLocks noGrp="1"/>
          </p:cNvGraphicFramePr>
          <p:nvPr/>
        </p:nvGraphicFramePr>
        <p:xfrm>
          <a:off x="264419" y="1515463"/>
          <a:ext cx="4495799" cy="1554480"/>
        </p:xfrm>
        <a:graphic>
          <a:graphicData uri="http://schemas.openxmlformats.org/drawingml/2006/table">
            <a:tbl>
              <a:tblPr>
                <a:tableStyleId>{5C22544A-7EE6-4342-B048-85BDC9FD1C3A}</a:tableStyleId>
              </a:tblPr>
              <a:tblGrid>
                <a:gridCol w="1693275">
                  <a:extLst>
                    <a:ext uri="{9D8B030D-6E8A-4147-A177-3AD203B41FA5}">
                      <a16:colId xmlns:a16="http://schemas.microsoft.com/office/drawing/2014/main" val="2358591891"/>
                    </a:ext>
                  </a:extLst>
                </a:gridCol>
                <a:gridCol w="2802524">
                  <a:extLst>
                    <a:ext uri="{9D8B030D-6E8A-4147-A177-3AD203B41FA5}">
                      <a16:colId xmlns:a16="http://schemas.microsoft.com/office/drawing/2014/main" val="2480017870"/>
                    </a:ext>
                  </a:extLst>
                </a:gridCol>
              </a:tblGrid>
              <a:tr h="0">
                <a:tc>
                  <a:txBody>
                    <a:bodyPr/>
                    <a:lstStyle/>
                    <a:p>
                      <a:pPr algn="ctr" fontAlgn="b">
                        <a:buNone/>
                      </a:pPr>
                      <a:r>
                        <a:rPr lang="en-US"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G</a:t>
                      </a:r>
                      <a:r>
                        <a:rPr lang="fr-FR"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eneral impacts</a:t>
                      </a:r>
                    </a:p>
                  </a:txBody>
                  <a:tcPr marT="91440" marB="91440" anchor="b">
                    <a:solidFill>
                      <a:schemeClr val="accent5"/>
                    </a:solidFill>
                  </a:tcPr>
                </a:tc>
                <a:tc>
                  <a:txBody>
                    <a:bodyPr/>
                    <a:lstStyle/>
                    <a:p>
                      <a:pPr algn="ctr" fontAlgn="ctr">
                        <a:buNone/>
                      </a:pPr>
                      <a:r>
                        <a:rPr lang="fr-FR"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Description</a:t>
                      </a:r>
                      <a:endParaRPr lang="fr-FR"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accent5"/>
                    </a:solidFill>
                  </a:tcPr>
                </a:tc>
                <a:extLst>
                  <a:ext uri="{0D108BD9-81ED-4DB2-BD59-A6C34878D82A}">
                    <a16:rowId xmlns:a16="http://schemas.microsoft.com/office/drawing/2014/main" val="1513277245"/>
                  </a:ext>
                </a:extLst>
              </a:tr>
              <a:tr h="36576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Human Health Protection</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marL="0" algn="l" defTabSz="914400" rtl="0" eaLnBrk="1" fontAlgn="ctr" latinLnBrk="0" hangingPunct="1">
                        <a:buNone/>
                      </a:pPr>
                      <a:r>
                        <a:rPr lang="en-US" sz="1100" u="none" strike="noStrike"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Reducing exposure to environmental risks, supporting physical and mental health</a:t>
                      </a:r>
                    </a:p>
                  </a:txBody>
                  <a:tcPr marT="91440" marB="91440" anchor="ctr"/>
                </a:tc>
                <a:extLst>
                  <a:ext uri="{0D108BD9-81ED-4DB2-BD59-A6C34878D82A}">
                    <a16:rowId xmlns:a16="http://schemas.microsoft.com/office/drawing/2014/main" val="327933077"/>
                  </a:ext>
                </a:extLst>
              </a:tr>
              <a:tr h="36576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Protection of Ecology</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marL="0" algn="l" defTabSz="914400" rtl="0" eaLnBrk="1" fontAlgn="ctr" latinLnBrk="0" hangingPunct="1">
                        <a:buNone/>
                      </a:pPr>
                      <a:r>
                        <a:rPr lang="en-US" sz="1100" u="none" strike="noStrik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Preserving ecosystems and environmental characteristics</a:t>
                      </a:r>
                    </a:p>
                  </a:txBody>
                  <a:tcPr marT="91440" marB="91440" anchor="ctr"/>
                </a:tc>
                <a:extLst>
                  <a:ext uri="{0D108BD9-81ED-4DB2-BD59-A6C34878D82A}">
                    <a16:rowId xmlns:a16="http://schemas.microsoft.com/office/drawing/2014/main" val="1279011233"/>
                  </a:ext>
                </a:extLst>
              </a:tr>
            </a:tbl>
          </a:graphicData>
        </a:graphic>
      </p:graphicFrame>
      <p:sp>
        <p:nvSpPr>
          <p:cNvPr id="17" name="Title 16">
            <a:extLst>
              <a:ext uri="{FF2B5EF4-FFF2-40B4-BE49-F238E27FC236}">
                <a16:creationId xmlns:a16="http://schemas.microsoft.com/office/drawing/2014/main" id="{1677286B-2F33-4864-AB81-347CBAE29FD7}"/>
              </a:ext>
            </a:extLst>
          </p:cNvPr>
          <p:cNvSpPr>
            <a:spLocks noGrp="1"/>
          </p:cNvSpPr>
          <p:nvPr>
            <p:ph type="title"/>
          </p:nvPr>
        </p:nvSpPr>
        <p:spPr/>
        <p:txBody>
          <a:bodyPr/>
          <a:lstStyle/>
          <a:p>
            <a:r>
              <a:rPr lang="en-US"/>
              <a:t>Indicators 1/4</a:t>
            </a:r>
            <a:endParaRPr lang="fr-FR"/>
          </a:p>
        </p:txBody>
      </p:sp>
      <p:graphicFrame>
        <p:nvGraphicFramePr>
          <p:cNvPr id="7" name="Table 6">
            <a:extLst>
              <a:ext uri="{FF2B5EF4-FFF2-40B4-BE49-F238E27FC236}">
                <a16:creationId xmlns:a16="http://schemas.microsoft.com/office/drawing/2014/main" id="{8299FE7D-FE3D-2DB4-B027-8790FC5B915C}"/>
              </a:ext>
            </a:extLst>
          </p:cNvPr>
          <p:cNvGraphicFramePr>
            <a:graphicFrameLocks noGrp="1"/>
          </p:cNvGraphicFramePr>
          <p:nvPr/>
        </p:nvGraphicFramePr>
        <p:xfrm>
          <a:off x="4809378" y="1519919"/>
          <a:ext cx="7212564" cy="3901440"/>
        </p:xfrm>
        <a:graphic>
          <a:graphicData uri="http://schemas.openxmlformats.org/drawingml/2006/table">
            <a:tbl>
              <a:tblPr>
                <a:tableStyleId>{5C22544A-7EE6-4342-B048-85BDC9FD1C3A}</a:tableStyleId>
              </a:tblPr>
              <a:tblGrid>
                <a:gridCol w="2726095">
                  <a:extLst>
                    <a:ext uri="{9D8B030D-6E8A-4147-A177-3AD203B41FA5}">
                      <a16:colId xmlns:a16="http://schemas.microsoft.com/office/drawing/2014/main" val="1031430176"/>
                    </a:ext>
                  </a:extLst>
                </a:gridCol>
                <a:gridCol w="4486469">
                  <a:extLst>
                    <a:ext uri="{9D8B030D-6E8A-4147-A177-3AD203B41FA5}">
                      <a16:colId xmlns:a16="http://schemas.microsoft.com/office/drawing/2014/main" val="1382021635"/>
                    </a:ext>
                  </a:extLst>
                </a:gridCol>
              </a:tblGrid>
              <a:tr h="0">
                <a:tc>
                  <a:txBody>
                    <a:bodyPr/>
                    <a:lstStyle/>
                    <a:p>
                      <a:pPr algn="ctr" fontAlgn="b">
                        <a:buNone/>
                      </a:pPr>
                      <a:r>
                        <a:rPr lang="fr-FR" sz="1100" b="1" u="none" strike="noStrike" dirty="0" err="1">
                          <a:effectLst/>
                          <a:latin typeface="Open Sans" panose="020B0606030504020204" pitchFamily="34" charset="0"/>
                          <a:ea typeface="Open Sans" panose="020B0606030504020204" pitchFamily="34" charset="0"/>
                          <a:cs typeface="Open Sans" panose="020B0606030504020204" pitchFamily="34" charset="0"/>
                        </a:rPr>
                        <a:t>Environmental</a:t>
                      </a:r>
                      <a:r>
                        <a:rPr lang="fr-FR" sz="1100" b="1" u="none" strike="noStrike" dirty="0">
                          <a:effectLst/>
                          <a:latin typeface="Open Sans" panose="020B0606030504020204" pitchFamily="34" charset="0"/>
                          <a:ea typeface="Open Sans" panose="020B0606030504020204" pitchFamily="34" charset="0"/>
                          <a:cs typeface="Open Sans" panose="020B0606030504020204" pitchFamily="34" charset="0"/>
                        </a:rPr>
                        <a:t> impacts :  Local/Global </a:t>
                      </a:r>
                      <a:r>
                        <a:rPr lang="fr-FR" sz="1100" b="1" u="none" strike="noStrike" dirty="0" err="1">
                          <a:effectLst/>
                          <a:latin typeface="Open Sans" panose="020B0606030504020204" pitchFamily="34" charset="0"/>
                          <a:ea typeface="Open Sans" panose="020B0606030504020204" pitchFamily="34" charset="0"/>
                          <a:cs typeface="Open Sans" panose="020B0606030504020204" pitchFamily="34" charset="0"/>
                        </a:rPr>
                        <a:t>Climate</a:t>
                      </a:r>
                      <a:r>
                        <a:rPr lang="fr-FR" sz="1100" b="1" u="none" strike="noStrike" dirty="0">
                          <a:effectLst/>
                          <a:latin typeface="Open Sans" panose="020B0606030504020204" pitchFamily="34" charset="0"/>
                          <a:ea typeface="Open Sans" panose="020B0606030504020204" pitchFamily="34" charset="0"/>
                          <a:cs typeface="Open Sans" panose="020B0606030504020204" pitchFamily="34" charset="0"/>
                        </a:rPr>
                        <a:t> </a:t>
                      </a:r>
                      <a:endParaRPr lang="fr-FR" sz="11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b">
                    <a:solidFill>
                      <a:schemeClr val="accent3"/>
                    </a:solidFill>
                  </a:tcPr>
                </a:tc>
                <a:tc>
                  <a:txBody>
                    <a:bodyPr/>
                    <a:lstStyle/>
                    <a:p>
                      <a:pPr algn="ctr" fontAlgn="ctr">
                        <a:buNone/>
                      </a:pPr>
                      <a:r>
                        <a:rPr lang="fr-FR" sz="1100" b="1" u="none" strike="noStrike">
                          <a:effectLst/>
                          <a:latin typeface="Open Sans" panose="020B0606030504020204" pitchFamily="34" charset="0"/>
                          <a:ea typeface="Open Sans" panose="020B0606030504020204" pitchFamily="34" charset="0"/>
                          <a:cs typeface="Open Sans" panose="020B0606030504020204" pitchFamily="34" charset="0"/>
                        </a:rPr>
                        <a:t>Description</a:t>
                      </a:r>
                      <a:endParaRPr lang="fr-FR" sz="11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accent3"/>
                    </a:solidFill>
                  </a:tcPr>
                </a:tc>
                <a:extLst>
                  <a:ext uri="{0D108BD9-81ED-4DB2-BD59-A6C34878D82A}">
                    <a16:rowId xmlns:a16="http://schemas.microsoft.com/office/drawing/2014/main" val="2942491494"/>
                  </a:ext>
                </a:extLst>
              </a:tr>
              <a:tr h="548640">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Urban environment</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Improving soundscapes, landscapes, air quality, and urban heat island effect and reducing traffic/sprawl</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2504277845"/>
                  </a:ext>
                </a:extLst>
              </a:tr>
              <a:tr h="54864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Framing Built Developments, Interim land management</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Integrating development within the landscape and managing land temporarily to maintain environmental and visual quality</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1219574516"/>
                  </a:ext>
                </a:extLst>
              </a:tr>
              <a:tr h="365760">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Renewable energy </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Implementing sustainable energy systems on/off site, for instance using biofeedstocks</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1586298416"/>
                  </a:ext>
                </a:extLst>
              </a:tr>
              <a:tr h="54864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Air emissions (GHG, pollution), spills and leakage for soil and water </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Addressing harmful emissions and contamination risks that affect air, soil, and water quality</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1485912793"/>
                  </a:ext>
                </a:extLst>
              </a:tr>
              <a:tr h="365760">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Carbon sequestration</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Capturing and storing carbon in vegetation and soil</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1203409188"/>
                  </a:ext>
                </a:extLst>
              </a:tr>
              <a:tr h="54864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Greenfield development savings (i.e., not developing greenfield land), and /or reusing infrastructure as positive benefits from redeveloping brownfield</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dirty="0">
                          <a:effectLst/>
                          <a:latin typeface="Open Sans" panose="020B0606030504020204" pitchFamily="34" charset="0"/>
                          <a:ea typeface="Open Sans" panose="020B0606030504020204" pitchFamily="34" charset="0"/>
                          <a:cs typeface="Open Sans" panose="020B0606030504020204" pitchFamily="34" charset="0"/>
                        </a:rPr>
                        <a:t>Redeveloping used land reduces sprawl, preserves nature, and makes efficient use of existing infrastructure</a:t>
                      </a:r>
                      <a:endParaRPr lang="en-US" sz="11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568306021"/>
                  </a:ext>
                </a:extLst>
              </a:tr>
            </a:tbl>
          </a:graphicData>
        </a:graphic>
      </p:graphicFrame>
    </p:spTree>
    <p:extLst>
      <p:ext uri="{BB962C8B-B14F-4D97-AF65-F5344CB8AC3E}">
        <p14:creationId xmlns:p14="http://schemas.microsoft.com/office/powerpoint/2010/main" val="1123395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1109F-E00B-7779-7809-4E405CC752E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91A71C2-C066-08CB-D506-76AA658F8990}"/>
              </a:ext>
            </a:extLst>
          </p:cNvPr>
          <p:cNvSpPr>
            <a:spLocks noGrp="1"/>
          </p:cNvSpPr>
          <p:nvPr>
            <p:ph type="title"/>
          </p:nvPr>
        </p:nvSpPr>
        <p:spPr/>
        <p:txBody>
          <a:bodyPr>
            <a:normAutofit/>
          </a:bodyPr>
          <a:lstStyle/>
          <a:p>
            <a:r>
              <a:rPr lang="fr-FR" dirty="0">
                <a:latin typeface="Montserrat Black"/>
              </a:rPr>
              <a:t>Drill of the workshop and facilitation</a:t>
            </a:r>
            <a:endParaRPr lang="fr-FR" dirty="0"/>
          </a:p>
        </p:txBody>
      </p:sp>
      <p:sp>
        <p:nvSpPr>
          <p:cNvPr id="3" name="Espace réservé du texte 2">
            <a:extLst>
              <a:ext uri="{FF2B5EF4-FFF2-40B4-BE49-F238E27FC236}">
                <a16:creationId xmlns:a16="http://schemas.microsoft.com/office/drawing/2014/main" id="{8753EA82-73CD-8701-16F3-A1788A141626}"/>
              </a:ext>
            </a:extLst>
          </p:cNvPr>
          <p:cNvSpPr>
            <a:spLocks noGrp="1"/>
          </p:cNvSpPr>
          <p:nvPr>
            <p:ph idx="1"/>
          </p:nvPr>
        </p:nvSpPr>
        <p:spPr>
          <a:xfrm>
            <a:off x="649714" y="1632154"/>
            <a:ext cx="11184802" cy="4719485"/>
          </a:xfrm>
        </p:spPr>
        <p:txBody>
          <a:bodyPr vert="horz" lIns="91440" tIns="45720" rIns="91440" bIns="45720" rtlCol="0" anchor="t">
            <a:noAutofit/>
          </a:bodyPr>
          <a:lstStyle/>
          <a:p>
            <a:pPr>
              <a:lnSpc>
                <a:spcPct val="120000"/>
              </a:lnSpc>
            </a:pPr>
            <a:r>
              <a:rPr lang="en-US" sz="1200" b="1" dirty="0">
                <a:solidFill>
                  <a:schemeClr val="accent1"/>
                </a:solidFill>
              </a:rPr>
              <a:t>Purpose of the session</a:t>
            </a:r>
            <a:endParaRPr lang="en-US" sz="1200" dirty="0">
              <a:solidFill>
                <a:schemeClr val="accent1"/>
              </a:solidFill>
            </a:endParaRPr>
          </a:p>
          <a:p>
            <a:pPr lvl="1">
              <a:lnSpc>
                <a:spcPct val="120000"/>
              </a:lnSpc>
            </a:pPr>
            <a:r>
              <a:rPr lang="en-US" sz="1100" dirty="0"/>
              <a:t>Explore wider values prioritized </a:t>
            </a:r>
            <a:r>
              <a:rPr lang="en-US" sz="1100" dirty="0">
                <a:latin typeface="Open Sans"/>
                <a:ea typeface="Open Sans"/>
                <a:cs typeface="Open Sans"/>
              </a:rPr>
              <a:t>on the site</a:t>
            </a:r>
            <a:endParaRPr lang="en-US" sz="1100" dirty="0"/>
          </a:p>
          <a:p>
            <a:pPr lvl="1">
              <a:lnSpc>
                <a:spcPct val="120000"/>
              </a:lnSpc>
            </a:pPr>
            <a:r>
              <a:rPr lang="en-US" sz="1100" dirty="0"/>
              <a:t>Support dialogue across different perspectives to </a:t>
            </a:r>
            <a:r>
              <a:rPr lang="fr-FR" sz="1100" dirty="0" err="1">
                <a:latin typeface="Open Sans"/>
                <a:ea typeface="Open Sans"/>
                <a:cs typeface="Open Sans"/>
              </a:rPr>
              <a:t>understand</a:t>
            </a:r>
            <a:r>
              <a:rPr lang="fr-FR" sz="1100" dirty="0">
                <a:latin typeface="Open Sans"/>
                <a:ea typeface="Open Sans"/>
                <a:cs typeface="Open Sans"/>
              </a:rPr>
              <a:t> how </a:t>
            </a:r>
            <a:r>
              <a:rPr lang="fr-FR" sz="1100" dirty="0" err="1">
                <a:latin typeface="Open Sans"/>
                <a:ea typeface="Open Sans"/>
                <a:cs typeface="Open Sans"/>
              </a:rPr>
              <a:t>different</a:t>
            </a:r>
            <a:r>
              <a:rPr lang="fr-FR" sz="1100" dirty="0">
                <a:latin typeface="Open Sans"/>
                <a:ea typeface="Open Sans"/>
                <a:cs typeface="Open Sans"/>
              </a:rPr>
              <a:t> stakeholders </a:t>
            </a:r>
            <a:r>
              <a:rPr lang="fr-FR" sz="1100" dirty="0" err="1">
                <a:latin typeface="Open Sans"/>
                <a:ea typeface="Open Sans"/>
                <a:cs typeface="Open Sans"/>
              </a:rPr>
              <a:t>see</a:t>
            </a:r>
            <a:r>
              <a:rPr lang="fr-FR" sz="1100" dirty="0">
                <a:latin typeface="Open Sans"/>
                <a:ea typeface="Open Sans"/>
                <a:cs typeface="Open Sans"/>
              </a:rPr>
              <a:t> a </a:t>
            </a:r>
            <a:r>
              <a:rPr lang="fr-FR" sz="1100" dirty="0" err="1">
                <a:latin typeface="Open Sans"/>
                <a:ea typeface="Open Sans"/>
                <a:cs typeface="Open Sans"/>
              </a:rPr>
              <a:t>particular</a:t>
            </a:r>
            <a:r>
              <a:rPr lang="fr-FR" sz="1100" dirty="0">
                <a:latin typeface="Open Sans"/>
                <a:ea typeface="Open Sans"/>
                <a:cs typeface="Open Sans"/>
              </a:rPr>
              <a:t> land use scenario</a:t>
            </a:r>
            <a:endParaRPr lang="fr-FR" sz="1100" dirty="0"/>
          </a:p>
          <a:p>
            <a:pPr lvl="1">
              <a:lnSpc>
                <a:spcPct val="120000"/>
              </a:lnSpc>
            </a:pPr>
            <a:r>
              <a:rPr lang="en-GB" sz="1100" dirty="0">
                <a:latin typeface="Open Sans"/>
                <a:ea typeface="Open Sans"/>
                <a:cs typeface="Open Sans"/>
              </a:rPr>
              <a:t>Learn from suggested practices and discuss alternative spatial strategies based on broader values ​​of soil remediation and restoration</a:t>
            </a:r>
            <a:endParaRPr lang="en-US" sz="1100" b="1" dirty="0"/>
          </a:p>
          <a:p>
            <a:pPr>
              <a:lnSpc>
                <a:spcPct val="120000"/>
              </a:lnSpc>
            </a:pPr>
            <a:r>
              <a:rPr lang="en-US" sz="1200" b="1" dirty="0">
                <a:solidFill>
                  <a:schemeClr val="accent1"/>
                </a:solidFill>
              </a:rPr>
              <a:t>Interactive &amp; participatory format</a:t>
            </a:r>
            <a:endParaRPr lang="en-US" sz="1200" dirty="0">
              <a:solidFill>
                <a:schemeClr val="accent1"/>
              </a:solidFill>
            </a:endParaRPr>
          </a:p>
          <a:p>
            <a:pPr lvl="1">
              <a:lnSpc>
                <a:spcPct val="120000"/>
              </a:lnSpc>
            </a:pPr>
            <a:r>
              <a:rPr lang="en-US" sz="1100" dirty="0"/>
              <a:t>Duration of 1.5 hour </a:t>
            </a:r>
          </a:p>
          <a:p>
            <a:pPr lvl="1">
              <a:lnSpc>
                <a:spcPct val="120000"/>
              </a:lnSpc>
            </a:pPr>
            <a:r>
              <a:rPr lang="en-US" sz="1100" dirty="0"/>
              <a:t>Recommended to have 3-6 people per group</a:t>
            </a:r>
          </a:p>
          <a:p>
            <a:pPr lvl="1">
              <a:lnSpc>
                <a:spcPct val="120000"/>
              </a:lnSpc>
            </a:pPr>
            <a:r>
              <a:rPr lang="en-US" sz="1100" dirty="0"/>
              <a:t>Hands-on game using cards, tokens, scales, and tables</a:t>
            </a:r>
          </a:p>
          <a:p>
            <a:pPr lvl="1">
              <a:lnSpc>
                <a:spcPct val="120000"/>
              </a:lnSpc>
            </a:pPr>
            <a:r>
              <a:rPr lang="en-US" sz="1100" dirty="0"/>
              <a:t>No right or wrong answers, focus on discussion </a:t>
            </a:r>
          </a:p>
          <a:p>
            <a:pPr>
              <a:lnSpc>
                <a:spcPct val="120000"/>
              </a:lnSpc>
            </a:pPr>
            <a:r>
              <a:rPr lang="en-US" sz="1200" b="1" dirty="0">
                <a:solidFill>
                  <a:schemeClr val="accent1"/>
                </a:solidFill>
              </a:rPr>
              <a:t>Facilitator role</a:t>
            </a:r>
            <a:endParaRPr lang="en-US" sz="1200" dirty="0">
              <a:solidFill>
                <a:schemeClr val="accent1"/>
              </a:solidFill>
            </a:endParaRPr>
          </a:p>
          <a:p>
            <a:pPr lvl="1">
              <a:lnSpc>
                <a:spcPct val="120000"/>
              </a:lnSpc>
            </a:pPr>
            <a:r>
              <a:rPr lang="en-US" sz="1100" dirty="0"/>
              <a:t>Guide discussions by asking questions, not influence decisions</a:t>
            </a:r>
          </a:p>
          <a:p>
            <a:pPr lvl="1">
              <a:lnSpc>
                <a:spcPct val="120000"/>
              </a:lnSpc>
            </a:pPr>
            <a:r>
              <a:rPr lang="en-US" sz="1100" dirty="0"/>
              <a:t>Ensure balanced participation and timing</a:t>
            </a:r>
          </a:p>
          <a:p>
            <a:pPr lvl="1">
              <a:lnSpc>
                <a:spcPct val="120000"/>
              </a:lnSpc>
            </a:pPr>
            <a:r>
              <a:rPr lang="en-US" sz="1100" dirty="0"/>
              <a:t>At the start of Step 2, present two (land use) scenarios linked to the site. </a:t>
            </a:r>
          </a:p>
          <a:p>
            <a:pPr>
              <a:lnSpc>
                <a:spcPct val="120000"/>
              </a:lnSpc>
            </a:pPr>
            <a:r>
              <a:rPr lang="en-US" sz="1200" b="1" dirty="0">
                <a:solidFill>
                  <a:schemeClr val="accent1"/>
                </a:solidFill>
              </a:rPr>
              <a:t>Key mindset</a:t>
            </a:r>
            <a:endParaRPr lang="en-US" sz="1200" dirty="0">
              <a:solidFill>
                <a:schemeClr val="accent1"/>
              </a:solidFill>
            </a:endParaRPr>
          </a:p>
          <a:p>
            <a:pPr lvl="1">
              <a:lnSpc>
                <a:spcPct val="120000"/>
              </a:lnSpc>
            </a:pPr>
            <a:r>
              <a:rPr lang="en-US" sz="1100" dirty="0"/>
              <a:t>Be open, creative, and collaborative</a:t>
            </a:r>
          </a:p>
          <a:p>
            <a:pPr lvl="1">
              <a:lnSpc>
                <a:spcPct val="120000"/>
              </a:lnSpc>
            </a:pPr>
            <a:r>
              <a:rPr lang="en-US" sz="1100" dirty="0"/>
              <a:t>Embrace trade-offs and different viewpoints</a:t>
            </a:r>
          </a:p>
        </p:txBody>
      </p:sp>
    </p:spTree>
    <p:extLst>
      <p:ext uri="{BB962C8B-B14F-4D97-AF65-F5344CB8AC3E}">
        <p14:creationId xmlns:p14="http://schemas.microsoft.com/office/powerpoint/2010/main" val="209145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0624C-FE75-91A9-019B-6DE330B9ACFF}"/>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6F1C578-AC08-0C83-5ED4-CE08AE9AFD1B}"/>
              </a:ext>
            </a:extLst>
          </p:cNvPr>
          <p:cNvGraphicFramePr>
            <a:graphicFrameLocks noGrp="1"/>
          </p:cNvGraphicFramePr>
          <p:nvPr>
            <p:extLst>
              <p:ext uri="{D42A27DB-BD31-4B8C-83A1-F6EECF244321}">
                <p14:modId xmlns:p14="http://schemas.microsoft.com/office/powerpoint/2010/main" val="3356552710"/>
              </p:ext>
            </p:extLst>
          </p:nvPr>
        </p:nvGraphicFramePr>
        <p:xfrm>
          <a:off x="283589" y="1579093"/>
          <a:ext cx="4949630" cy="2072640"/>
        </p:xfrm>
        <a:graphic>
          <a:graphicData uri="http://schemas.openxmlformats.org/drawingml/2006/table">
            <a:tbl>
              <a:tblPr>
                <a:tableStyleId>{5C22544A-7EE6-4342-B048-85BDC9FD1C3A}</a:tableStyleId>
              </a:tblPr>
              <a:tblGrid>
                <a:gridCol w="1867576">
                  <a:extLst>
                    <a:ext uri="{9D8B030D-6E8A-4147-A177-3AD203B41FA5}">
                      <a16:colId xmlns:a16="http://schemas.microsoft.com/office/drawing/2014/main" val="3177586722"/>
                    </a:ext>
                  </a:extLst>
                </a:gridCol>
                <a:gridCol w="3082054">
                  <a:extLst>
                    <a:ext uri="{9D8B030D-6E8A-4147-A177-3AD203B41FA5}">
                      <a16:colId xmlns:a16="http://schemas.microsoft.com/office/drawing/2014/main" val="244055226"/>
                    </a:ext>
                  </a:extLst>
                </a:gridCol>
              </a:tblGrid>
              <a:tr h="0">
                <a:tc>
                  <a:txBody>
                    <a:bodyPr/>
                    <a:lstStyle/>
                    <a:p>
                      <a:pPr algn="ctr" fontAlgn="ctr">
                        <a:buNone/>
                      </a:pPr>
                      <a:r>
                        <a:rPr lang="en-US" sz="1100" b="1" u="none" strike="noStrike">
                          <a:effectLst/>
                          <a:latin typeface="Open Sans" panose="020B0606030504020204" pitchFamily="34" charset="0"/>
                          <a:ea typeface="Open Sans" panose="020B0606030504020204" pitchFamily="34" charset="0"/>
                          <a:cs typeface="Open Sans" panose="020B0606030504020204" pitchFamily="34" charset="0"/>
                        </a:rPr>
                        <a:t>Environmental Impacts: </a:t>
                      </a:r>
                    </a:p>
                    <a:p>
                      <a:pPr algn="ctr" fontAlgn="ctr">
                        <a:buNone/>
                      </a:pPr>
                      <a:r>
                        <a:rPr lang="en-US" sz="1100" b="1" u="none" strike="noStrike">
                          <a:effectLst/>
                          <a:latin typeface="Open Sans" panose="020B0606030504020204" pitchFamily="34" charset="0"/>
                          <a:ea typeface="Open Sans" panose="020B0606030504020204" pitchFamily="34" charset="0"/>
                          <a:cs typeface="Open Sans" panose="020B0606030504020204" pitchFamily="34" charset="0"/>
                        </a:rPr>
                        <a:t>Soil and soil health  </a:t>
                      </a:r>
                      <a:endParaRPr lang="en-US" sz="11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accent3">
                        <a:lumMod val="90000"/>
                      </a:schemeClr>
                    </a:solidFill>
                  </a:tcPr>
                </a:tc>
                <a:tc>
                  <a:txBody>
                    <a:bodyPr/>
                    <a:lstStyle/>
                    <a:p>
                      <a:pPr algn="ctr" fontAlgn="ctr">
                        <a:buNone/>
                      </a:pPr>
                      <a:r>
                        <a:rPr lang="fr-FR" sz="1100" b="1" u="none" strike="noStrike">
                          <a:effectLst/>
                          <a:latin typeface="Open Sans" panose="020B0606030504020204" pitchFamily="34" charset="0"/>
                          <a:ea typeface="Open Sans" panose="020B0606030504020204" pitchFamily="34" charset="0"/>
                          <a:cs typeface="Open Sans" panose="020B0606030504020204" pitchFamily="34" charset="0"/>
                        </a:rPr>
                        <a:t>Description</a:t>
                      </a:r>
                      <a:endParaRPr lang="fr-FR" sz="11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accent3">
                        <a:lumMod val="90000"/>
                      </a:schemeClr>
                    </a:solidFill>
                  </a:tcPr>
                </a:tc>
                <a:extLst>
                  <a:ext uri="{0D108BD9-81ED-4DB2-BD59-A6C34878D82A}">
                    <a16:rowId xmlns:a16="http://schemas.microsoft.com/office/drawing/2014/main" val="2938393793"/>
                  </a:ext>
                </a:extLst>
              </a:tr>
              <a:tr h="442581">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Soil protection</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dirty="0">
                          <a:effectLst/>
                          <a:latin typeface="Open Sans" panose="020B0606030504020204" pitchFamily="34" charset="0"/>
                          <a:ea typeface="Open Sans" panose="020B0606030504020204" pitchFamily="34" charset="0"/>
                          <a:cs typeface="Open Sans" panose="020B0606030504020204" pitchFamily="34" charset="0"/>
                        </a:rPr>
                        <a:t>Protecting soil from contamination, erosion, </a:t>
                      </a:r>
                      <a:r>
                        <a:rPr lang="en-US" sz="1100" u="none" strike="noStrike" dirty="0" err="1">
                          <a:effectLst/>
                          <a:latin typeface="Open Sans" panose="020B0606030504020204" pitchFamily="34" charset="0"/>
                          <a:ea typeface="Open Sans" panose="020B0606030504020204" pitchFamily="34" charset="0"/>
                          <a:cs typeface="Open Sans" panose="020B0606030504020204" pitchFamily="34" charset="0"/>
                        </a:rPr>
                        <a:t>salinisation</a:t>
                      </a:r>
                      <a:r>
                        <a:rPr lang="en-US" sz="1100" u="none" strike="noStrike" dirty="0">
                          <a:effectLst/>
                          <a:latin typeface="Open Sans" panose="020B0606030504020204" pitchFamily="34" charset="0"/>
                          <a:ea typeface="Open Sans" panose="020B0606030504020204" pitchFamily="34" charset="0"/>
                          <a:cs typeface="Open Sans" panose="020B0606030504020204" pitchFamily="34" charset="0"/>
                        </a:rPr>
                        <a:t> and other threats</a:t>
                      </a:r>
                      <a:endParaRPr lang="en-US" sz="11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1724238802"/>
                  </a:ext>
                </a:extLst>
              </a:tr>
              <a:tr h="365760">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Soil quality and </a:t>
                      </a:r>
                      <a:r>
                        <a:rPr lang="fr-FR" sz="1100" u="none" strike="noStrike" err="1">
                          <a:effectLst/>
                          <a:latin typeface="Open Sans" panose="020B0606030504020204" pitchFamily="34" charset="0"/>
                          <a:ea typeface="Open Sans" panose="020B0606030504020204" pitchFamily="34" charset="0"/>
                          <a:cs typeface="Open Sans" panose="020B0606030504020204" pitchFamily="34" charset="0"/>
                        </a:rPr>
                        <a:t>fertility</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dirty="0">
                          <a:effectLst/>
                          <a:latin typeface="Open Sans" panose="020B0606030504020204" pitchFamily="34" charset="0"/>
                          <a:ea typeface="Open Sans" panose="020B0606030504020204" pitchFamily="34" charset="0"/>
                          <a:cs typeface="Open Sans" panose="020B0606030504020204" pitchFamily="34" charset="0"/>
                        </a:rPr>
                        <a:t>Enhancing nutrients, functionality, crop, vegetative cover, grazing etc.</a:t>
                      </a:r>
                      <a:endParaRPr lang="en-US" sz="11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2009752425"/>
                  </a:ext>
                </a:extLst>
              </a:tr>
              <a:tr h="365760">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Green infrastructure</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dirty="0">
                          <a:effectLst/>
                          <a:latin typeface="Open Sans" panose="020B0606030504020204" pitchFamily="34" charset="0"/>
                          <a:ea typeface="Open Sans" panose="020B0606030504020204" pitchFamily="34" charset="0"/>
                          <a:cs typeface="Open Sans" panose="020B0606030504020204" pitchFamily="34" charset="0"/>
                        </a:rPr>
                        <a:t>Vegetative covers, connecting to cities and urban environment, biodiversity corridors </a:t>
                      </a:r>
                      <a:endParaRPr lang="en-US" sz="11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2018482443"/>
                  </a:ext>
                </a:extLst>
              </a:tr>
            </a:tbl>
          </a:graphicData>
        </a:graphic>
      </p:graphicFrame>
      <p:graphicFrame>
        <p:nvGraphicFramePr>
          <p:cNvPr id="9" name="Table 8">
            <a:extLst>
              <a:ext uri="{FF2B5EF4-FFF2-40B4-BE49-F238E27FC236}">
                <a16:creationId xmlns:a16="http://schemas.microsoft.com/office/drawing/2014/main" id="{7FF20037-E0D3-F64D-28C3-80EDDBC0028F}"/>
              </a:ext>
            </a:extLst>
          </p:cNvPr>
          <p:cNvGraphicFramePr>
            <a:graphicFrameLocks noGrp="1"/>
          </p:cNvGraphicFramePr>
          <p:nvPr>
            <p:extLst>
              <p:ext uri="{D42A27DB-BD31-4B8C-83A1-F6EECF244321}">
                <p14:modId xmlns:p14="http://schemas.microsoft.com/office/powerpoint/2010/main" val="1839311567"/>
              </p:ext>
            </p:extLst>
          </p:nvPr>
        </p:nvGraphicFramePr>
        <p:xfrm>
          <a:off x="5421787" y="1595523"/>
          <a:ext cx="6413501" cy="2046378"/>
        </p:xfrm>
        <a:graphic>
          <a:graphicData uri="http://schemas.openxmlformats.org/drawingml/2006/table">
            <a:tbl>
              <a:tblPr>
                <a:tableStyleId>{5C22544A-7EE6-4342-B048-85BDC9FD1C3A}</a:tableStyleId>
              </a:tblPr>
              <a:tblGrid>
                <a:gridCol w="2411810">
                  <a:extLst>
                    <a:ext uri="{9D8B030D-6E8A-4147-A177-3AD203B41FA5}">
                      <a16:colId xmlns:a16="http://schemas.microsoft.com/office/drawing/2014/main" val="731664173"/>
                    </a:ext>
                  </a:extLst>
                </a:gridCol>
                <a:gridCol w="4001691">
                  <a:extLst>
                    <a:ext uri="{9D8B030D-6E8A-4147-A177-3AD203B41FA5}">
                      <a16:colId xmlns:a16="http://schemas.microsoft.com/office/drawing/2014/main" val="152935727"/>
                    </a:ext>
                  </a:extLst>
                </a:gridCol>
              </a:tblGrid>
              <a:tr h="359288">
                <a:tc>
                  <a:txBody>
                    <a:bodyPr/>
                    <a:lstStyle/>
                    <a:p>
                      <a:pPr algn="ctr" fontAlgn="ctr">
                        <a:buNone/>
                      </a:pPr>
                      <a:r>
                        <a:rPr lang="fr-FR"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Environmental Impacts: Water </a:t>
                      </a:r>
                      <a:endParaRPr lang="fr-FR"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accent3">
                        <a:lumMod val="50000"/>
                      </a:schemeClr>
                    </a:solidFill>
                  </a:tcPr>
                </a:tc>
                <a:tc>
                  <a:txBody>
                    <a:bodyPr/>
                    <a:lstStyle/>
                    <a:p>
                      <a:pPr algn="ctr" fontAlgn="ctr">
                        <a:buNone/>
                      </a:pPr>
                      <a:r>
                        <a:rPr lang="fr-FR"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Description</a:t>
                      </a:r>
                      <a:endParaRPr lang="fr-FR"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accent3">
                        <a:lumMod val="50000"/>
                      </a:schemeClr>
                    </a:solidFill>
                  </a:tcPr>
                </a:tc>
                <a:extLst>
                  <a:ext uri="{0D108BD9-81ED-4DB2-BD59-A6C34878D82A}">
                    <a16:rowId xmlns:a16="http://schemas.microsoft.com/office/drawing/2014/main" val="3933673462"/>
                  </a:ext>
                </a:extLst>
              </a:tr>
              <a:tr h="937272">
                <a:tc>
                  <a:txBody>
                    <a:bodyPr/>
                    <a:lstStyle/>
                    <a:p>
                      <a:pPr algn="l" fontAlgn="ctr">
                        <a:buNone/>
                      </a:pPr>
                      <a:r>
                        <a:rPr lang="fr-FR" sz="1100" u="none" strike="noStrike" dirty="0">
                          <a:effectLst/>
                          <a:latin typeface="Open Sans" panose="020B0606030504020204" pitchFamily="34" charset="0"/>
                          <a:ea typeface="Open Sans" panose="020B0606030504020204" pitchFamily="34" charset="0"/>
                          <a:cs typeface="Open Sans" panose="020B0606030504020204" pitchFamily="34" charset="0"/>
                        </a:rPr>
                        <a:t>Water </a:t>
                      </a:r>
                      <a:r>
                        <a:rPr lang="fr-FR" sz="1100" u="none" strike="noStrike" dirty="0" err="1">
                          <a:effectLst/>
                          <a:latin typeface="Open Sans" panose="020B0606030504020204" pitchFamily="34" charset="0"/>
                          <a:ea typeface="Open Sans" panose="020B0606030504020204" pitchFamily="34" charset="0"/>
                          <a:cs typeface="Open Sans" panose="020B0606030504020204" pitchFamily="34" charset="0"/>
                        </a:rPr>
                        <a:t>Quality</a:t>
                      </a:r>
                      <a:r>
                        <a:rPr lang="fr-FR" sz="1100" u="none" strike="noStrike" dirty="0">
                          <a:effectLst/>
                          <a:latin typeface="Open Sans" panose="020B0606030504020204" pitchFamily="34" charset="0"/>
                          <a:ea typeface="Open Sans" panose="020B0606030504020204" pitchFamily="34" charset="0"/>
                          <a:cs typeface="Open Sans" panose="020B0606030504020204" pitchFamily="34" charset="0"/>
                        </a:rPr>
                        <a:t> - production</a:t>
                      </a:r>
                      <a:endParaRPr lang="fr-FR" sz="11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Supply of (treated) water for on-site uses; Provision of Potable Water Resource; Improving quality of surface water on site or in the vicinity; Leachate treatment and reuse (Landfill, Acid Mine, etc.)</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4191358880"/>
                  </a:ext>
                </a:extLst>
              </a:tr>
              <a:tr h="749818">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Water Protection - regulation </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dirty="0">
                          <a:effectLst/>
                          <a:latin typeface="Open Sans" panose="020B0606030504020204" pitchFamily="34" charset="0"/>
                          <a:ea typeface="Open Sans" panose="020B0606030504020204" pitchFamily="34" charset="0"/>
                          <a:cs typeface="Open Sans" panose="020B0606030504020204" pitchFamily="34" charset="0"/>
                        </a:rPr>
                        <a:t>Rain / drainage water (including sustainable drainage); Groundwater Treatment and Protection; Retention of runoff / Surface Water Storage</a:t>
                      </a:r>
                      <a:endParaRPr lang="en-US" sz="11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1675332426"/>
                  </a:ext>
                </a:extLst>
              </a:tr>
            </a:tbl>
          </a:graphicData>
        </a:graphic>
      </p:graphicFrame>
      <p:graphicFrame>
        <p:nvGraphicFramePr>
          <p:cNvPr id="12" name="Table 11">
            <a:extLst>
              <a:ext uri="{FF2B5EF4-FFF2-40B4-BE49-F238E27FC236}">
                <a16:creationId xmlns:a16="http://schemas.microsoft.com/office/drawing/2014/main" id="{8244862C-1946-233E-311D-5FB2C387F0CE}"/>
              </a:ext>
            </a:extLst>
          </p:cNvPr>
          <p:cNvGraphicFramePr>
            <a:graphicFrameLocks noGrp="1"/>
          </p:cNvGraphicFramePr>
          <p:nvPr>
            <p:extLst>
              <p:ext uri="{D42A27DB-BD31-4B8C-83A1-F6EECF244321}">
                <p14:modId xmlns:p14="http://schemas.microsoft.com/office/powerpoint/2010/main" val="672203194"/>
              </p:ext>
            </p:extLst>
          </p:nvPr>
        </p:nvGraphicFramePr>
        <p:xfrm>
          <a:off x="2329543" y="4118201"/>
          <a:ext cx="7175500" cy="1554480"/>
        </p:xfrm>
        <a:graphic>
          <a:graphicData uri="http://schemas.openxmlformats.org/drawingml/2006/table">
            <a:tbl>
              <a:tblPr>
                <a:tableStyleId>{5C22544A-7EE6-4342-B048-85BDC9FD1C3A}</a:tableStyleId>
              </a:tblPr>
              <a:tblGrid>
                <a:gridCol w="2716763">
                  <a:extLst>
                    <a:ext uri="{9D8B030D-6E8A-4147-A177-3AD203B41FA5}">
                      <a16:colId xmlns:a16="http://schemas.microsoft.com/office/drawing/2014/main" val="2358591891"/>
                    </a:ext>
                  </a:extLst>
                </a:gridCol>
                <a:gridCol w="4458737">
                  <a:extLst>
                    <a:ext uri="{9D8B030D-6E8A-4147-A177-3AD203B41FA5}">
                      <a16:colId xmlns:a16="http://schemas.microsoft.com/office/drawing/2014/main" val="2480017870"/>
                    </a:ext>
                  </a:extLst>
                </a:gridCol>
              </a:tblGrid>
              <a:tr h="0">
                <a:tc>
                  <a:txBody>
                    <a:bodyPr/>
                    <a:lstStyle/>
                    <a:p>
                      <a:pPr algn="ctr" fontAlgn="b">
                        <a:buNone/>
                      </a:pPr>
                      <a:r>
                        <a:rPr lang="fr-FR"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Environmental impacts: Biodiversity</a:t>
                      </a:r>
                      <a:endParaRPr lang="fr-FR"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b">
                    <a:solidFill>
                      <a:schemeClr val="accent2">
                        <a:lumMod val="50000"/>
                      </a:schemeClr>
                    </a:solidFill>
                  </a:tcPr>
                </a:tc>
                <a:tc>
                  <a:txBody>
                    <a:bodyPr/>
                    <a:lstStyle/>
                    <a:p>
                      <a:pPr algn="ctr" fontAlgn="ctr">
                        <a:buNone/>
                      </a:pPr>
                      <a:r>
                        <a:rPr lang="fr-FR"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Description</a:t>
                      </a:r>
                      <a:endParaRPr lang="fr-FR"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accent2">
                        <a:lumMod val="50000"/>
                      </a:schemeClr>
                    </a:solidFill>
                  </a:tcPr>
                </a:tc>
                <a:extLst>
                  <a:ext uri="{0D108BD9-81ED-4DB2-BD59-A6C34878D82A}">
                    <a16:rowId xmlns:a16="http://schemas.microsoft.com/office/drawing/2014/main" val="1513277245"/>
                  </a:ext>
                </a:extLst>
              </a:tr>
              <a:tr h="36576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Protection of habitat and biodiversity (where existing and for protected sites)</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Safeguarding natural areas and species from harm or loss due to development</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327933077"/>
                  </a:ext>
                </a:extLst>
              </a:tr>
              <a:tr h="36576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Developing new habitat and increasing biodiversity</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Creating new ecological spaces to support wildlife and enrich ecosystems</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1279011233"/>
                  </a:ext>
                </a:extLst>
              </a:tr>
            </a:tbl>
          </a:graphicData>
        </a:graphic>
      </p:graphicFrame>
      <p:sp>
        <p:nvSpPr>
          <p:cNvPr id="2" name="Title 1">
            <a:extLst>
              <a:ext uri="{FF2B5EF4-FFF2-40B4-BE49-F238E27FC236}">
                <a16:creationId xmlns:a16="http://schemas.microsoft.com/office/drawing/2014/main" id="{65A1BEF5-2D5E-ACD1-1DAF-B6F5A8E8484A}"/>
              </a:ext>
            </a:extLst>
          </p:cNvPr>
          <p:cNvSpPr>
            <a:spLocks noGrp="1"/>
          </p:cNvSpPr>
          <p:nvPr>
            <p:ph type="title"/>
          </p:nvPr>
        </p:nvSpPr>
        <p:spPr/>
        <p:txBody>
          <a:bodyPr/>
          <a:lstStyle/>
          <a:p>
            <a:r>
              <a:rPr lang="en-US"/>
              <a:t>Indicators 2/4</a:t>
            </a:r>
            <a:endParaRPr lang="fr-FR"/>
          </a:p>
        </p:txBody>
      </p:sp>
    </p:spTree>
    <p:extLst>
      <p:ext uri="{BB962C8B-B14F-4D97-AF65-F5344CB8AC3E}">
        <p14:creationId xmlns:p14="http://schemas.microsoft.com/office/powerpoint/2010/main" val="3550168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E9D27-F244-0F3E-4CB9-376000B6F739}"/>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CF7E7DC-13BF-D158-A8AA-D3333B33BBA8}"/>
              </a:ext>
            </a:extLst>
          </p:cNvPr>
          <p:cNvGraphicFramePr>
            <a:graphicFrameLocks noGrp="1"/>
          </p:cNvGraphicFramePr>
          <p:nvPr>
            <p:extLst>
              <p:ext uri="{D42A27DB-BD31-4B8C-83A1-F6EECF244321}">
                <p14:modId xmlns:p14="http://schemas.microsoft.com/office/powerpoint/2010/main" val="2149484496"/>
              </p:ext>
            </p:extLst>
          </p:nvPr>
        </p:nvGraphicFramePr>
        <p:xfrm>
          <a:off x="370113" y="1535838"/>
          <a:ext cx="5508173" cy="4648200"/>
        </p:xfrm>
        <a:graphic>
          <a:graphicData uri="http://schemas.openxmlformats.org/drawingml/2006/table">
            <a:tbl>
              <a:tblPr>
                <a:tableStyleId>{5C22544A-7EE6-4342-B048-85BDC9FD1C3A}</a:tableStyleId>
              </a:tblPr>
              <a:tblGrid>
                <a:gridCol w="2091670">
                  <a:extLst>
                    <a:ext uri="{9D8B030D-6E8A-4147-A177-3AD203B41FA5}">
                      <a16:colId xmlns:a16="http://schemas.microsoft.com/office/drawing/2014/main" val="2817263594"/>
                    </a:ext>
                  </a:extLst>
                </a:gridCol>
                <a:gridCol w="3416503">
                  <a:extLst>
                    <a:ext uri="{9D8B030D-6E8A-4147-A177-3AD203B41FA5}">
                      <a16:colId xmlns:a16="http://schemas.microsoft.com/office/drawing/2014/main" val="2186187469"/>
                    </a:ext>
                  </a:extLst>
                </a:gridCol>
              </a:tblGrid>
              <a:tr h="231881">
                <a:tc>
                  <a:txBody>
                    <a:bodyPr/>
                    <a:lstStyle/>
                    <a:p>
                      <a:pPr algn="ctr" fontAlgn="b">
                        <a:buNone/>
                      </a:pPr>
                      <a:r>
                        <a:rPr lang="fr-FR"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Social impacts</a:t>
                      </a:r>
                      <a:endParaRPr lang="fr-FR"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b">
                    <a:solidFill>
                      <a:schemeClr val="accent1"/>
                    </a:solidFill>
                  </a:tcPr>
                </a:tc>
                <a:tc>
                  <a:txBody>
                    <a:bodyPr/>
                    <a:lstStyle/>
                    <a:p>
                      <a:pPr algn="ctr" fontAlgn="ctr">
                        <a:buNone/>
                      </a:pPr>
                      <a:r>
                        <a:rPr lang="fr-FR"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Description</a:t>
                      </a:r>
                      <a:endParaRPr lang="fr-FR"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accent1"/>
                    </a:solidFill>
                  </a:tcPr>
                </a:tc>
                <a:extLst>
                  <a:ext uri="{0D108BD9-81ED-4DB2-BD59-A6C34878D82A}">
                    <a16:rowId xmlns:a16="http://schemas.microsoft.com/office/drawing/2014/main" val="2236108911"/>
                  </a:ext>
                </a:extLst>
              </a:tr>
              <a:tr h="342781">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Open Space</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Spacious and undeveloped land that supports nature, recreation, and community development</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544553895"/>
                  </a:ext>
                </a:extLst>
              </a:tr>
              <a:tr h="342781">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Leisure, Relaxation &amp; Recreation</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Accessible spaces that support health, well-being, and community life</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3731062414"/>
                  </a:ext>
                </a:extLst>
              </a:tr>
              <a:tr h="231881">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Accessibility</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Footpaths and cycle routes</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1611116575"/>
                  </a:ext>
                </a:extLst>
              </a:tr>
              <a:tr h="56458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Views and viewpoints, Improved recreation and amenity on site and in surroundings (tourism), Aesthetic value, Land value, Symbolic value</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Enhancing visual appeal, recreational use, and cultural or symbolic meaning, contributing to tourism and land value</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2213707335"/>
                  </a:ext>
                </a:extLst>
              </a:tr>
              <a:tr h="342781">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Education  </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Learning and development; Creativity &amp; innovation, adding the educational value</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2853717654"/>
                  </a:ext>
                </a:extLst>
              </a:tr>
              <a:tr h="231881">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Community Centre</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Enabling volunteering and community engagement</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2721327921"/>
                  </a:ext>
                </a:extLst>
              </a:tr>
              <a:tr h="453681">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Addressing historical neglect in underprivileged areas</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Enhancing community identity and pride through revitalized neighborhoods, ownership, empowerment, etc.; Environmental justice</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2948135090"/>
                  </a:ext>
                </a:extLst>
              </a:tr>
            </a:tbl>
          </a:graphicData>
        </a:graphic>
      </p:graphicFrame>
      <p:sp>
        <p:nvSpPr>
          <p:cNvPr id="12" name="Title 11">
            <a:extLst>
              <a:ext uri="{FF2B5EF4-FFF2-40B4-BE49-F238E27FC236}">
                <a16:creationId xmlns:a16="http://schemas.microsoft.com/office/drawing/2014/main" id="{E3ABF1EE-BB75-7159-4D80-4EDA56EB613F}"/>
              </a:ext>
            </a:extLst>
          </p:cNvPr>
          <p:cNvSpPr>
            <a:spLocks noGrp="1"/>
          </p:cNvSpPr>
          <p:nvPr>
            <p:ph type="title"/>
          </p:nvPr>
        </p:nvSpPr>
        <p:spPr/>
        <p:txBody>
          <a:bodyPr/>
          <a:lstStyle/>
          <a:p>
            <a:r>
              <a:rPr lang="en-US"/>
              <a:t>Indicators 3/4</a:t>
            </a:r>
            <a:endParaRPr lang="fr-FR"/>
          </a:p>
        </p:txBody>
      </p:sp>
      <p:graphicFrame>
        <p:nvGraphicFramePr>
          <p:cNvPr id="13" name="Table 12">
            <a:extLst>
              <a:ext uri="{FF2B5EF4-FFF2-40B4-BE49-F238E27FC236}">
                <a16:creationId xmlns:a16="http://schemas.microsoft.com/office/drawing/2014/main" id="{2D6E2244-2673-D490-7740-A318B1E4EF7E}"/>
              </a:ext>
            </a:extLst>
          </p:cNvPr>
          <p:cNvGraphicFramePr>
            <a:graphicFrameLocks noGrp="1"/>
          </p:cNvGraphicFramePr>
          <p:nvPr>
            <p:extLst>
              <p:ext uri="{D42A27DB-BD31-4B8C-83A1-F6EECF244321}">
                <p14:modId xmlns:p14="http://schemas.microsoft.com/office/powerpoint/2010/main" val="3619297251"/>
              </p:ext>
            </p:extLst>
          </p:nvPr>
        </p:nvGraphicFramePr>
        <p:xfrm>
          <a:off x="6096000" y="1534886"/>
          <a:ext cx="5627914" cy="3962400"/>
        </p:xfrm>
        <a:graphic>
          <a:graphicData uri="http://schemas.openxmlformats.org/drawingml/2006/table">
            <a:tbl>
              <a:tblPr>
                <a:tableStyleId>{5C22544A-7EE6-4342-B048-85BDC9FD1C3A}</a:tableStyleId>
              </a:tblPr>
              <a:tblGrid>
                <a:gridCol w="2137140">
                  <a:extLst>
                    <a:ext uri="{9D8B030D-6E8A-4147-A177-3AD203B41FA5}">
                      <a16:colId xmlns:a16="http://schemas.microsoft.com/office/drawing/2014/main" val="329597989"/>
                    </a:ext>
                  </a:extLst>
                </a:gridCol>
                <a:gridCol w="3490774">
                  <a:extLst>
                    <a:ext uri="{9D8B030D-6E8A-4147-A177-3AD203B41FA5}">
                      <a16:colId xmlns:a16="http://schemas.microsoft.com/office/drawing/2014/main" val="1626533689"/>
                    </a:ext>
                  </a:extLst>
                </a:gridCol>
              </a:tblGrid>
              <a:tr h="0">
                <a:tc>
                  <a:txBody>
                    <a:bodyPr/>
                    <a:lstStyle/>
                    <a:p>
                      <a:pPr algn="ctr" fontAlgn="ctr">
                        <a:buNone/>
                      </a:pPr>
                      <a:r>
                        <a:rPr lang="en-US"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Social impacts</a:t>
                      </a:r>
                    </a:p>
                  </a:txBody>
                  <a:tcPr marT="91440" marB="91440" anchor="ctr">
                    <a:solidFill>
                      <a:schemeClr val="accent1"/>
                    </a:solidFill>
                  </a:tcPr>
                </a:tc>
                <a:tc>
                  <a:txBody>
                    <a:bodyPr/>
                    <a:lstStyle/>
                    <a:p>
                      <a:pPr algn="ctr" fontAlgn="ctr">
                        <a:buNone/>
                      </a:pPr>
                      <a:r>
                        <a:rPr lang="en-US"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Description</a:t>
                      </a:r>
                    </a:p>
                  </a:txBody>
                  <a:tcPr marT="91440" marB="91440" anchor="ctr">
                    <a:solidFill>
                      <a:schemeClr val="accent1"/>
                    </a:solidFill>
                  </a:tcPr>
                </a:tc>
                <a:extLst>
                  <a:ext uri="{0D108BD9-81ED-4DB2-BD59-A6C34878D82A}">
                    <a16:rowId xmlns:a16="http://schemas.microsoft.com/office/drawing/2014/main" val="702835072"/>
                  </a:ext>
                </a:extLst>
              </a:tr>
              <a:tr h="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Sense of place (and pride)</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Local identity and community pride through meaningful and well-integrated spaces</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2124003767"/>
                  </a:ext>
                </a:extLst>
              </a:tr>
              <a:tr h="0">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Improved health and wellbeing</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Reducing threat to public health (risk mitigation), physical and mental health benefits (reduced depression, anxiety, etc.)</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1266980367"/>
                  </a:ext>
                </a:extLst>
              </a:tr>
              <a:tr h="0">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Safety - reduced crime, vandalism</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Public safety by lowering rates of crime and property damage</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3304746208"/>
                  </a:ext>
                </a:extLst>
              </a:tr>
              <a:tr h="0">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Reduced traffic, smell, noise </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Minimizing urban nuisances and improving environmental quality</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1508599650"/>
                  </a:ext>
                </a:extLst>
              </a:tr>
              <a:tr h="0">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Policy &amp; Governance </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Contribution to local community engagement,  inclusion in decision-making - partnerships between public and private stakeholders</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2674088367"/>
                  </a:ext>
                </a:extLst>
              </a:tr>
              <a:tr h="0">
                <a:tc>
                  <a:txBody>
                    <a:bodyPr/>
                    <a:lstStyle/>
                    <a:p>
                      <a:pPr algn="l"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Heritage / Option value /  bequest</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No direct benefit but there could be in the future, or stakeholder value this ecosystem and want to preserve it </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3434803152"/>
                  </a:ext>
                </a:extLst>
              </a:tr>
            </a:tbl>
          </a:graphicData>
        </a:graphic>
      </p:graphicFrame>
    </p:spTree>
    <p:extLst>
      <p:ext uri="{BB962C8B-B14F-4D97-AF65-F5344CB8AC3E}">
        <p14:creationId xmlns:p14="http://schemas.microsoft.com/office/powerpoint/2010/main" val="4098519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8D43B-85E7-D6E3-A490-D7E602A405DB}"/>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F94482F-806B-3690-1C95-C095102240CE}"/>
              </a:ext>
            </a:extLst>
          </p:cNvPr>
          <p:cNvGraphicFramePr>
            <a:graphicFrameLocks noGrp="1"/>
          </p:cNvGraphicFramePr>
          <p:nvPr>
            <p:extLst>
              <p:ext uri="{D42A27DB-BD31-4B8C-83A1-F6EECF244321}">
                <p14:modId xmlns:p14="http://schemas.microsoft.com/office/powerpoint/2010/main" val="362886567"/>
              </p:ext>
            </p:extLst>
          </p:nvPr>
        </p:nvGraphicFramePr>
        <p:xfrm>
          <a:off x="161472" y="1505987"/>
          <a:ext cx="5825671" cy="3794760"/>
        </p:xfrm>
        <a:graphic>
          <a:graphicData uri="http://schemas.openxmlformats.org/drawingml/2006/table">
            <a:tbl>
              <a:tblPr>
                <a:tableStyleId>{5C22544A-7EE6-4342-B048-85BDC9FD1C3A}</a:tableStyleId>
              </a:tblPr>
              <a:tblGrid>
                <a:gridCol w="2215586">
                  <a:extLst>
                    <a:ext uri="{9D8B030D-6E8A-4147-A177-3AD203B41FA5}">
                      <a16:colId xmlns:a16="http://schemas.microsoft.com/office/drawing/2014/main" val="1245731042"/>
                    </a:ext>
                  </a:extLst>
                </a:gridCol>
                <a:gridCol w="3610085">
                  <a:extLst>
                    <a:ext uri="{9D8B030D-6E8A-4147-A177-3AD203B41FA5}">
                      <a16:colId xmlns:a16="http://schemas.microsoft.com/office/drawing/2014/main" val="3854705368"/>
                    </a:ext>
                  </a:extLst>
                </a:gridCol>
              </a:tblGrid>
              <a:tr h="0">
                <a:tc>
                  <a:txBody>
                    <a:bodyPr/>
                    <a:lstStyle/>
                    <a:p>
                      <a:pPr algn="ctr" fontAlgn="b">
                        <a:buNone/>
                      </a:pP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Economic impacts: directly to specific stakeholders </a:t>
                      </a:r>
                      <a:endParaRPr lang="en-US"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b">
                    <a:solidFill>
                      <a:schemeClr val="accent4"/>
                    </a:solidFill>
                  </a:tcPr>
                </a:tc>
                <a:tc>
                  <a:txBody>
                    <a:bodyPr/>
                    <a:lstStyle/>
                    <a:p>
                      <a:pPr algn="ctr" fontAlgn="ctr">
                        <a:buNone/>
                      </a:pPr>
                      <a:r>
                        <a:rPr lang="fr-FR"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Description</a:t>
                      </a:r>
                      <a:endParaRPr lang="fr-FR"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accent4"/>
                    </a:solidFill>
                  </a:tcPr>
                </a:tc>
                <a:extLst>
                  <a:ext uri="{0D108BD9-81ED-4DB2-BD59-A6C34878D82A}">
                    <a16:rowId xmlns:a16="http://schemas.microsoft.com/office/drawing/2014/main" val="2528556820"/>
                  </a:ext>
                </a:extLst>
              </a:tr>
              <a:tr h="54864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Real estate markets and regeneration (Land value recovery over time, Area value uplift) ; increased in land value of the site </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Redeveloping to increase site value and spurs long-term area-wide economic uplift</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3467402025"/>
                  </a:ext>
                </a:extLst>
              </a:tr>
              <a:tr h="365760">
                <a:tc>
                  <a:txBody>
                    <a:bodyPr/>
                    <a:lstStyle/>
                    <a:p>
                      <a:pPr algn="l" fontAlgn="ctr">
                        <a:buNone/>
                      </a:pPr>
                      <a:r>
                        <a:rPr lang="fr-FR" sz="1100" u="none" strike="noStrike" err="1">
                          <a:effectLst/>
                          <a:latin typeface="Open Sans" panose="020B0606030504020204" pitchFamily="34" charset="0"/>
                          <a:ea typeface="Open Sans" panose="020B0606030504020204" pitchFamily="34" charset="0"/>
                          <a:cs typeface="Open Sans" panose="020B0606030504020204" pitchFamily="34" charset="0"/>
                        </a:rPr>
                        <a:t>Leverage</a:t>
                      </a: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 of </a:t>
                      </a:r>
                      <a:r>
                        <a:rPr lang="fr-FR" sz="1100" u="none" strike="noStrike" err="1">
                          <a:effectLst/>
                          <a:latin typeface="Open Sans" panose="020B0606030504020204" pitchFamily="34" charset="0"/>
                          <a:ea typeface="Open Sans" panose="020B0606030504020204" pitchFamily="34" charset="0"/>
                          <a:cs typeface="Open Sans" panose="020B0606030504020204" pitchFamily="34" charset="0"/>
                        </a:rPr>
                        <a:t>additional</a:t>
                      </a: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 </a:t>
                      </a:r>
                      <a:r>
                        <a:rPr lang="fr-FR" sz="1100" u="none" strike="noStrike" err="1">
                          <a:effectLst/>
                          <a:latin typeface="Open Sans" panose="020B0606030504020204" pitchFamily="34" charset="0"/>
                          <a:ea typeface="Open Sans" panose="020B0606030504020204" pitchFamily="34" charset="0"/>
                          <a:cs typeface="Open Sans" panose="020B0606030504020204" pitchFamily="34" charset="0"/>
                        </a:rPr>
                        <a:t>investment</a:t>
                      </a: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Attracting public and private partnership (PPP) or local investment </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321479567"/>
                  </a:ext>
                </a:extLst>
              </a:tr>
              <a:tr h="54864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Improvement of local taxation revenues, payment schemes, regulations, others to attract investment </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Boosting investment (private and public) through targeted tax incentives, payment schemes, regulations</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2041636508"/>
                  </a:ext>
                </a:extLst>
              </a:tr>
              <a:tr h="36576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Revenue generated from renewable energy </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Providing financial return from renewable energy sources on-site</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542760849"/>
                  </a:ext>
                </a:extLst>
              </a:tr>
              <a:tr h="365760">
                <a:tc>
                  <a:txBody>
                    <a:bodyPr/>
                    <a:lstStyle/>
                    <a:p>
                      <a:pPr algn="l" fontAlgn="ctr">
                        <a:buNone/>
                      </a:pPr>
                      <a:r>
                        <a:rPr lang="fr-FR" sz="1100" u="none" strike="noStrike" err="1">
                          <a:effectLst/>
                          <a:latin typeface="Open Sans" panose="020B0606030504020204" pitchFamily="34" charset="0"/>
                          <a:ea typeface="Open Sans" panose="020B0606030504020204" pitchFamily="34" charset="0"/>
                          <a:cs typeface="Open Sans" panose="020B0606030504020204" pitchFamily="34" charset="0"/>
                        </a:rPr>
                        <a:t>Tourism</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Attracting tourism to support local businesses</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934712334"/>
                  </a:ext>
                </a:extLst>
              </a:tr>
            </a:tbl>
          </a:graphicData>
        </a:graphic>
      </p:graphicFrame>
      <p:sp>
        <p:nvSpPr>
          <p:cNvPr id="2" name="Title 1">
            <a:extLst>
              <a:ext uri="{FF2B5EF4-FFF2-40B4-BE49-F238E27FC236}">
                <a16:creationId xmlns:a16="http://schemas.microsoft.com/office/drawing/2014/main" id="{53CFD78E-79D5-8E2F-B8DB-E09A745C9FC0}"/>
              </a:ext>
            </a:extLst>
          </p:cNvPr>
          <p:cNvSpPr>
            <a:spLocks noGrp="1"/>
          </p:cNvSpPr>
          <p:nvPr>
            <p:ph type="title"/>
          </p:nvPr>
        </p:nvSpPr>
        <p:spPr/>
        <p:txBody>
          <a:bodyPr/>
          <a:lstStyle/>
          <a:p>
            <a:r>
              <a:rPr lang="en-US"/>
              <a:t>Indicators 4/4</a:t>
            </a:r>
            <a:endParaRPr lang="fr-FR"/>
          </a:p>
        </p:txBody>
      </p:sp>
      <p:graphicFrame>
        <p:nvGraphicFramePr>
          <p:cNvPr id="9" name="Table 8">
            <a:extLst>
              <a:ext uri="{FF2B5EF4-FFF2-40B4-BE49-F238E27FC236}">
                <a16:creationId xmlns:a16="http://schemas.microsoft.com/office/drawing/2014/main" id="{02375BE7-60CB-7E76-A14C-9319718CAA17}"/>
              </a:ext>
            </a:extLst>
          </p:cNvPr>
          <p:cNvGraphicFramePr>
            <a:graphicFrameLocks noGrp="1"/>
          </p:cNvGraphicFramePr>
          <p:nvPr>
            <p:extLst>
              <p:ext uri="{D42A27DB-BD31-4B8C-83A1-F6EECF244321}">
                <p14:modId xmlns:p14="http://schemas.microsoft.com/office/powerpoint/2010/main" val="4107563144"/>
              </p:ext>
            </p:extLst>
          </p:nvPr>
        </p:nvGraphicFramePr>
        <p:xfrm>
          <a:off x="6204859" y="1505987"/>
          <a:ext cx="5455558" cy="2392680"/>
        </p:xfrm>
        <a:graphic>
          <a:graphicData uri="http://schemas.openxmlformats.org/drawingml/2006/table">
            <a:tbl>
              <a:tblPr>
                <a:tableStyleId>{5C22544A-7EE6-4342-B048-85BDC9FD1C3A}</a:tableStyleId>
              </a:tblPr>
              <a:tblGrid>
                <a:gridCol w="2078768">
                  <a:extLst>
                    <a:ext uri="{9D8B030D-6E8A-4147-A177-3AD203B41FA5}">
                      <a16:colId xmlns:a16="http://schemas.microsoft.com/office/drawing/2014/main" val="2788894581"/>
                    </a:ext>
                  </a:extLst>
                </a:gridCol>
                <a:gridCol w="3376790">
                  <a:extLst>
                    <a:ext uri="{9D8B030D-6E8A-4147-A177-3AD203B41FA5}">
                      <a16:colId xmlns:a16="http://schemas.microsoft.com/office/drawing/2014/main" val="3641047399"/>
                    </a:ext>
                  </a:extLst>
                </a:gridCol>
              </a:tblGrid>
              <a:tr h="278079">
                <a:tc>
                  <a:txBody>
                    <a:bodyPr/>
                    <a:lstStyle/>
                    <a:p>
                      <a:pPr algn="ctr" fontAlgn="b">
                        <a:buNone/>
                      </a:pPr>
                      <a:r>
                        <a:rPr lang="en-US" sz="1100" b="1" u="none" strike="noStrike">
                          <a:effectLst/>
                          <a:latin typeface="Open Sans" panose="020B0606030504020204" pitchFamily="34" charset="0"/>
                          <a:ea typeface="Open Sans" panose="020B0606030504020204" pitchFamily="34" charset="0"/>
                          <a:cs typeface="Open Sans" panose="020B0606030504020204" pitchFamily="34" charset="0"/>
                        </a:rPr>
                        <a:t>Economic impacts: for the wider society </a:t>
                      </a:r>
                      <a:endParaRPr lang="en-US" sz="11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b">
                    <a:solidFill>
                      <a:schemeClr val="accent4">
                        <a:lumMod val="40000"/>
                        <a:lumOff val="60000"/>
                      </a:schemeClr>
                    </a:solidFill>
                  </a:tcPr>
                </a:tc>
                <a:tc>
                  <a:txBody>
                    <a:bodyPr/>
                    <a:lstStyle/>
                    <a:p>
                      <a:pPr algn="ctr" fontAlgn="ctr">
                        <a:buNone/>
                      </a:pPr>
                      <a:r>
                        <a:rPr lang="fr-FR" sz="1100" b="1" u="none" strike="noStrike">
                          <a:effectLst/>
                          <a:latin typeface="Open Sans" panose="020B0606030504020204" pitchFamily="34" charset="0"/>
                          <a:ea typeface="Open Sans" panose="020B0606030504020204" pitchFamily="34" charset="0"/>
                          <a:cs typeface="Open Sans" panose="020B0606030504020204" pitchFamily="34" charset="0"/>
                        </a:rPr>
                        <a:t>Description</a:t>
                      </a:r>
                      <a:endParaRPr lang="fr-FR" sz="11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accent4">
                        <a:lumMod val="40000"/>
                        <a:lumOff val="60000"/>
                      </a:schemeClr>
                    </a:solidFill>
                  </a:tcPr>
                </a:tc>
                <a:extLst>
                  <a:ext uri="{0D108BD9-81ED-4DB2-BD59-A6C34878D82A}">
                    <a16:rowId xmlns:a16="http://schemas.microsoft.com/office/drawing/2014/main" val="1760646689"/>
                  </a:ext>
                </a:extLst>
              </a:tr>
              <a:tr h="36576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Job generation, Urban renewal and entrepreneurship, generate local business revenue, stimulus to local economy</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Stimulating the local economy through inclusive and innovative employment </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2824553905"/>
                  </a:ext>
                </a:extLst>
              </a:tr>
              <a:tr h="731520">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Real estate markets and regeneration  : increased in property value in the surroundings</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l"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Increasing property value through area regeneration (land value recovery over time, Area value uplift) and environmental improvements</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2563244644"/>
                  </a:ext>
                </a:extLst>
              </a:tr>
            </a:tbl>
          </a:graphicData>
        </a:graphic>
      </p:graphicFrame>
    </p:spTree>
    <p:extLst>
      <p:ext uri="{BB962C8B-B14F-4D97-AF65-F5344CB8AC3E}">
        <p14:creationId xmlns:p14="http://schemas.microsoft.com/office/powerpoint/2010/main" val="1133661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B3777-90AB-44D4-AA3B-2B77CBE950C1}"/>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56CBC5D-AD14-0FFE-E6E1-079CD43B16D1}"/>
              </a:ext>
            </a:extLst>
          </p:cNvPr>
          <p:cNvGraphicFramePr>
            <a:graphicFrameLocks noGrp="1"/>
          </p:cNvGraphicFramePr>
          <p:nvPr>
            <p:extLst>
              <p:ext uri="{D42A27DB-BD31-4B8C-83A1-F6EECF244321}">
                <p14:modId xmlns:p14="http://schemas.microsoft.com/office/powerpoint/2010/main" val="3352559408"/>
              </p:ext>
            </p:extLst>
          </p:nvPr>
        </p:nvGraphicFramePr>
        <p:xfrm>
          <a:off x="339272" y="1690688"/>
          <a:ext cx="11183860" cy="4002427"/>
        </p:xfrm>
        <a:graphic>
          <a:graphicData uri="http://schemas.openxmlformats.org/drawingml/2006/table">
            <a:tbl>
              <a:tblPr>
                <a:tableStyleId>{5C22544A-7EE6-4342-B048-85BDC9FD1C3A}</a:tableStyleId>
              </a:tblPr>
              <a:tblGrid>
                <a:gridCol w="2357878">
                  <a:extLst>
                    <a:ext uri="{9D8B030D-6E8A-4147-A177-3AD203B41FA5}">
                      <a16:colId xmlns:a16="http://schemas.microsoft.com/office/drawing/2014/main" val="1245731042"/>
                    </a:ext>
                  </a:extLst>
                </a:gridCol>
                <a:gridCol w="3060183">
                  <a:extLst>
                    <a:ext uri="{9D8B030D-6E8A-4147-A177-3AD203B41FA5}">
                      <a16:colId xmlns:a16="http://schemas.microsoft.com/office/drawing/2014/main" val="406842157"/>
                    </a:ext>
                  </a:extLst>
                </a:gridCol>
                <a:gridCol w="3141134">
                  <a:extLst>
                    <a:ext uri="{9D8B030D-6E8A-4147-A177-3AD203B41FA5}">
                      <a16:colId xmlns:a16="http://schemas.microsoft.com/office/drawing/2014/main" val="3854705368"/>
                    </a:ext>
                  </a:extLst>
                </a:gridCol>
                <a:gridCol w="2624665">
                  <a:extLst>
                    <a:ext uri="{9D8B030D-6E8A-4147-A177-3AD203B41FA5}">
                      <a16:colId xmlns:a16="http://schemas.microsoft.com/office/drawing/2014/main" val="3916329226"/>
                    </a:ext>
                  </a:extLst>
                </a:gridCol>
              </a:tblGrid>
              <a:tr h="0">
                <a:tc gridSpan="2">
                  <a:txBody>
                    <a:bodyPr/>
                    <a:lstStyle/>
                    <a:p>
                      <a:pPr algn="ctr" fontAlgn="b">
                        <a:buNone/>
                      </a:pP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Tokens for communities</a:t>
                      </a:r>
                      <a:endParaRPr lang="fr-FR" sz="11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accent4"/>
                    </a:solidFill>
                  </a:tcPr>
                </a:tc>
                <a:tc hMerge="1">
                  <a:txBody>
                    <a:bodyPr/>
                    <a:lstStyle/>
                    <a:p>
                      <a:endParaRPr lang="fr-FR"/>
                    </a:p>
                  </a:txBody>
                  <a:tcPr/>
                </a:tc>
                <a:tc gridSpan="2">
                  <a:txBody>
                    <a:bodyPr/>
                    <a:lstStyle/>
                    <a:p>
                      <a:pPr marL="0" algn="ctr" defTabSz="914400" rtl="0" eaLnBrk="1" fontAlgn="b" latinLnBrk="0" hangingPunct="1">
                        <a:buNone/>
                      </a:pPr>
                      <a:r>
                        <a:rPr lang="en-US" sz="1100" b="1" u="none" strike="noStrike"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Tokens for stakeholders</a:t>
                      </a:r>
                      <a:endParaRPr sz="1100" b="1" u="none" strike="noStrike"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b">
                    <a:solidFill>
                      <a:schemeClr val="accent4"/>
                    </a:solidFill>
                  </a:tcPr>
                </a:tc>
                <a:tc hMerge="1">
                  <a:txBody>
                    <a:bodyPr/>
                    <a:lstStyle/>
                    <a:p>
                      <a:endParaRPr lang="fr-FR"/>
                    </a:p>
                  </a:txBody>
                  <a:tcPr/>
                </a:tc>
                <a:extLst>
                  <a:ext uri="{0D108BD9-81ED-4DB2-BD59-A6C34878D82A}">
                    <a16:rowId xmlns:a16="http://schemas.microsoft.com/office/drawing/2014/main" val="2528556820"/>
                  </a:ext>
                </a:extLst>
              </a:tr>
              <a:tr h="390547">
                <a:tc>
                  <a:txBody>
                    <a:bodyPr/>
                    <a:lstStyle/>
                    <a:p>
                      <a:pPr algn="ctr"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School</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Bus stop</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Kids</a:t>
                      </a: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Local business owners</a:t>
                      </a:r>
                    </a:p>
                  </a:txBody>
                  <a:tcPr marT="91440" marB="91440" anchor="ctr"/>
                </a:tc>
                <a:extLst>
                  <a:ext uri="{0D108BD9-81ED-4DB2-BD59-A6C34878D82A}">
                    <a16:rowId xmlns:a16="http://schemas.microsoft.com/office/drawing/2014/main" val="3467402025"/>
                  </a:ext>
                </a:extLst>
              </a:tr>
              <a:tr h="365760">
                <a:tc>
                  <a:txBody>
                    <a:bodyPr/>
                    <a:lstStyle/>
                    <a:p>
                      <a:pPr algn="ctr"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Parking lot</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Market / Grocery store</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Birds</a:t>
                      </a: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Students</a:t>
                      </a:r>
                    </a:p>
                  </a:txBody>
                  <a:tcPr marT="91440" marB="91440" anchor="ctr"/>
                </a:tc>
                <a:extLst>
                  <a:ext uri="{0D108BD9-81ED-4DB2-BD59-A6C34878D82A}">
                    <a16:rowId xmlns:a16="http://schemas.microsoft.com/office/drawing/2014/main" val="321479567"/>
                  </a:ext>
                </a:extLst>
              </a:tr>
              <a:tr h="548640">
                <a:tc>
                  <a:txBody>
                    <a:bodyPr/>
                    <a:lstStyle/>
                    <a:p>
                      <a:pPr algn="ctr"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Park</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Recycling center</a:t>
                      </a: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Pollinators (e.g., bees, butterflies) </a:t>
                      </a: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Fish / Aquatic species</a:t>
                      </a:r>
                    </a:p>
                  </a:txBody>
                  <a:tcPr marT="91440" marB="91440" anchor="ctr"/>
                </a:tc>
                <a:extLst>
                  <a:ext uri="{0D108BD9-81ED-4DB2-BD59-A6C34878D82A}">
                    <a16:rowId xmlns:a16="http://schemas.microsoft.com/office/drawing/2014/main" val="2041636508"/>
                  </a:ext>
                </a:extLst>
              </a:tr>
              <a:tr h="365760">
                <a:tc>
                  <a:txBody>
                    <a:bodyPr/>
                    <a:lstStyle/>
                    <a:p>
                      <a:pPr algn="ctr"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Shopping mall</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Police station</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Water</a:t>
                      </a: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Domesticated animals </a:t>
                      </a:r>
                    </a:p>
                  </a:txBody>
                  <a:tcPr marT="91440" marB="91440" anchor="ctr"/>
                </a:tc>
                <a:extLst>
                  <a:ext uri="{0D108BD9-81ED-4DB2-BD59-A6C34878D82A}">
                    <a16:rowId xmlns:a16="http://schemas.microsoft.com/office/drawing/2014/main" val="542760849"/>
                  </a:ext>
                </a:extLst>
              </a:tr>
              <a:tr h="365760">
                <a:tc>
                  <a:txBody>
                    <a:bodyPr/>
                    <a:lstStyle/>
                    <a:p>
                      <a:pPr algn="ctr" fontAlgn="ctr">
                        <a:buNone/>
                      </a:pPr>
                      <a:r>
                        <a:rPr lang="fr-FR" sz="1100" u="none" strike="noStrike">
                          <a:effectLst/>
                          <a:latin typeface="Open Sans" panose="020B0606030504020204" pitchFamily="34" charset="0"/>
                          <a:ea typeface="Open Sans" panose="020B0606030504020204" pitchFamily="34" charset="0"/>
                          <a:cs typeface="Open Sans" panose="020B0606030504020204" pitchFamily="34" charset="0"/>
                        </a:rPr>
                        <a:t>Hospital</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Pedestrian road</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Trees</a:t>
                      </a: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Emergency services (firefighters, medics, police)</a:t>
                      </a:r>
                    </a:p>
                  </a:txBody>
                  <a:tcPr marT="91440" marB="91440" anchor="ctr"/>
                </a:tc>
                <a:extLst>
                  <a:ext uri="{0D108BD9-81ED-4DB2-BD59-A6C34878D82A}">
                    <a16:rowId xmlns:a16="http://schemas.microsoft.com/office/drawing/2014/main" val="934712334"/>
                  </a:ext>
                </a:extLst>
              </a:tr>
              <a:tr h="365760">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River</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Restaurant</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Tourists</a:t>
                      </a: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Farmers </a:t>
                      </a:r>
                    </a:p>
                  </a:txBody>
                  <a:tcPr marT="91440" marB="91440" anchor="ctr"/>
                </a:tc>
                <a:extLst>
                  <a:ext uri="{0D108BD9-81ED-4DB2-BD59-A6C34878D82A}">
                    <a16:rowId xmlns:a16="http://schemas.microsoft.com/office/drawing/2014/main" val="3098393091"/>
                  </a:ext>
                </a:extLst>
              </a:tr>
              <a:tr h="365760">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Bike lane</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u="none" strike="noStrike">
                          <a:effectLst/>
                          <a:latin typeface="Open Sans" panose="020B0606030504020204" pitchFamily="34" charset="0"/>
                          <a:ea typeface="Open Sans" panose="020B0606030504020204" pitchFamily="34" charset="0"/>
                          <a:cs typeface="Open Sans" panose="020B0606030504020204" pitchFamily="34" charset="0"/>
                        </a:rPr>
                        <a:t>Hotel</a:t>
                      </a:r>
                      <a:endPar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Microorganisms (e.g., soil bacteria, fungi) </a:t>
                      </a: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Civil servants </a:t>
                      </a:r>
                    </a:p>
                  </a:txBody>
                  <a:tcPr marT="91440" marB="91440" anchor="ctr"/>
                </a:tc>
                <a:extLst>
                  <a:ext uri="{0D108BD9-81ED-4DB2-BD59-A6C34878D82A}">
                    <a16:rowId xmlns:a16="http://schemas.microsoft.com/office/drawing/2014/main" val="1305272615"/>
                  </a:ext>
                </a:extLst>
              </a:tr>
              <a:tr h="365760">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Playground</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Kinder garden</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Elderly people </a:t>
                      </a:r>
                    </a:p>
                  </a:txBody>
                  <a:tcPr marT="91440" marB="91440" anchor="ctr"/>
                </a:tc>
                <a:tc>
                  <a:txBody>
                    <a:bodyPr/>
                    <a:lstStyle/>
                    <a:p>
                      <a:pPr algn="ctr" fontAlgn="ctr">
                        <a:buNone/>
                      </a:pPr>
                      <a:endParaRPr lang="en-US" sz="11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4042094048"/>
                  </a:ext>
                </a:extLst>
              </a:tr>
              <a:tr h="365760">
                <a:tc>
                  <a:txBody>
                    <a:bodyPr/>
                    <a:lstStyle/>
                    <a:p>
                      <a:pPr algn="ctr" fontAlgn="ctr">
                        <a:buNone/>
                      </a:pPr>
                      <a:r>
                        <a:rPr lang="en-US"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Sports field / gym </a:t>
                      </a: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endParaRPr lang="fr-FR" sz="11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endParaRPr lang="en-US" sz="11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tc>
                  <a:txBody>
                    <a:bodyPr/>
                    <a:lstStyle/>
                    <a:p>
                      <a:pPr algn="ctr" fontAlgn="ctr">
                        <a:buNone/>
                      </a:pPr>
                      <a:endParaRPr lang="en-US" sz="11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tc>
                <a:extLst>
                  <a:ext uri="{0D108BD9-81ED-4DB2-BD59-A6C34878D82A}">
                    <a16:rowId xmlns:a16="http://schemas.microsoft.com/office/drawing/2014/main" val="3096996460"/>
                  </a:ext>
                </a:extLst>
              </a:tr>
            </a:tbl>
          </a:graphicData>
        </a:graphic>
      </p:graphicFrame>
      <p:sp>
        <p:nvSpPr>
          <p:cNvPr id="2" name="Title 1">
            <a:extLst>
              <a:ext uri="{FF2B5EF4-FFF2-40B4-BE49-F238E27FC236}">
                <a16:creationId xmlns:a16="http://schemas.microsoft.com/office/drawing/2014/main" id="{7C727BD4-6D54-1D5E-4F08-134E7445A4DE}"/>
              </a:ext>
            </a:extLst>
          </p:cNvPr>
          <p:cNvSpPr>
            <a:spLocks noGrp="1"/>
          </p:cNvSpPr>
          <p:nvPr>
            <p:ph type="title"/>
          </p:nvPr>
        </p:nvSpPr>
        <p:spPr/>
        <p:txBody>
          <a:bodyPr>
            <a:normAutofit/>
          </a:bodyPr>
          <a:lstStyle/>
          <a:p>
            <a:r>
              <a:rPr lang="en-US" sz="3700"/>
              <a:t>Tokens for the game</a:t>
            </a:r>
            <a:endParaRPr lang="fr-FR" sz="3700"/>
          </a:p>
        </p:txBody>
      </p:sp>
    </p:spTree>
    <p:extLst>
      <p:ext uri="{BB962C8B-B14F-4D97-AF65-F5344CB8AC3E}">
        <p14:creationId xmlns:p14="http://schemas.microsoft.com/office/powerpoint/2010/main" val="4209100787"/>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A2B9-D2FC-3D31-C82D-060E90B06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47768-6CC7-2C5C-0389-93480F717089}"/>
              </a:ext>
            </a:extLst>
          </p:cNvPr>
          <p:cNvSpPr>
            <a:spLocks noGrp="1"/>
          </p:cNvSpPr>
          <p:nvPr>
            <p:ph type="ctrTitle"/>
          </p:nvPr>
        </p:nvSpPr>
        <p:spPr/>
        <p:txBody>
          <a:bodyPr anchor="ctr">
            <a:normAutofit/>
          </a:bodyPr>
          <a:lstStyle/>
          <a:p>
            <a:r>
              <a:rPr lang="en-US" dirty="0">
                <a:latin typeface="Montserrat Bold"/>
              </a:rPr>
              <a:t>Game steps</a:t>
            </a:r>
            <a:endParaRPr lang="en-US" dirty="0"/>
          </a:p>
        </p:txBody>
      </p:sp>
      <p:sp>
        <p:nvSpPr>
          <p:cNvPr id="3" name="Text Placeholder 2">
            <a:extLst>
              <a:ext uri="{FF2B5EF4-FFF2-40B4-BE49-F238E27FC236}">
                <a16:creationId xmlns:a16="http://schemas.microsoft.com/office/drawing/2014/main" id="{25FB47C5-3FCE-18B3-737D-52126C5EF2AD}"/>
              </a:ext>
            </a:extLst>
          </p:cNvPr>
          <p:cNvSpPr>
            <a:spLocks noGrp="1"/>
          </p:cNvSpPr>
          <p:nvPr>
            <p:ph type="body" sz="quarter" idx="10"/>
          </p:nvPr>
        </p:nvSpPr>
        <p:spPr/>
        <p:txBody>
          <a:bodyPr>
            <a:normAutofit fontScale="92500" lnSpcReduction="10000"/>
          </a:bodyPr>
          <a:lstStyle/>
          <a:p>
            <a:r>
              <a:rPr lang="fr-FR" dirty="0"/>
              <a:t>01</a:t>
            </a:r>
            <a:endParaRPr lang="en-US" dirty="0"/>
          </a:p>
        </p:txBody>
      </p:sp>
    </p:spTree>
    <p:extLst>
      <p:ext uri="{BB962C8B-B14F-4D97-AF65-F5344CB8AC3E}">
        <p14:creationId xmlns:p14="http://schemas.microsoft.com/office/powerpoint/2010/main" val="1291117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B6E2A-4C0A-F81C-8B4A-0C58DCC63D13}"/>
            </a:ext>
          </a:extLst>
        </p:cNvPr>
        <p:cNvGrpSpPr/>
        <p:nvPr/>
      </p:nvGrpSpPr>
      <p:grpSpPr>
        <a:xfrm>
          <a:off x="0" y="0"/>
          <a:ext cx="0" cy="0"/>
          <a:chOff x="0" y="0"/>
          <a:chExt cx="0" cy="0"/>
        </a:xfrm>
      </p:grpSpPr>
      <p:sp>
        <p:nvSpPr>
          <p:cNvPr id="98" name="Google Shape;648;p28">
            <a:extLst>
              <a:ext uri="{FF2B5EF4-FFF2-40B4-BE49-F238E27FC236}">
                <a16:creationId xmlns:a16="http://schemas.microsoft.com/office/drawing/2014/main" id="{81ABC331-5C0D-3D18-DC54-6BF8510C73E5}"/>
              </a:ext>
            </a:extLst>
          </p:cNvPr>
          <p:cNvSpPr/>
          <p:nvPr/>
        </p:nvSpPr>
        <p:spPr>
          <a:xfrm>
            <a:off x="949856" y="2194959"/>
            <a:ext cx="215752" cy="580696"/>
          </a:xfrm>
          <a:custGeom>
            <a:avLst/>
            <a:gdLst/>
            <a:ahLst/>
            <a:cxnLst/>
            <a:rect l="l" t="t" r="r" b="b"/>
            <a:pathLst>
              <a:path w="9655" h="25156" fill="none" extrusionOk="0">
                <a:moveTo>
                  <a:pt x="4222" y="25155"/>
                </a:moveTo>
                <a:lnTo>
                  <a:pt x="4222" y="5941"/>
                </a:lnTo>
                <a:lnTo>
                  <a:pt x="1" y="5941"/>
                </a:lnTo>
                <a:lnTo>
                  <a:pt x="1" y="3156"/>
                </a:lnTo>
                <a:cubicBezTo>
                  <a:pt x="4222" y="3156"/>
                  <a:pt x="5151" y="1671"/>
                  <a:pt x="5986" y="0"/>
                </a:cubicBezTo>
                <a:lnTo>
                  <a:pt x="9654" y="0"/>
                </a:lnTo>
                <a:lnTo>
                  <a:pt x="9654" y="9795"/>
                </a:lnTo>
                <a:lnTo>
                  <a:pt x="9654" y="25155"/>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9" name="Google Shape;649;p28">
            <a:extLst>
              <a:ext uri="{FF2B5EF4-FFF2-40B4-BE49-F238E27FC236}">
                <a16:creationId xmlns:a16="http://schemas.microsoft.com/office/drawing/2014/main" id="{50BCAEA0-8061-70DC-D2A5-E6C78B000CE4}"/>
              </a:ext>
            </a:extLst>
          </p:cNvPr>
          <p:cNvSpPr/>
          <p:nvPr/>
        </p:nvSpPr>
        <p:spPr>
          <a:xfrm>
            <a:off x="3896957" y="2671286"/>
            <a:ext cx="255945" cy="588609"/>
          </a:xfrm>
          <a:custGeom>
            <a:avLst/>
            <a:gdLst/>
            <a:ahLst/>
            <a:cxnLst/>
            <a:rect l="l" t="t" r="r" b="b"/>
            <a:pathLst>
              <a:path w="13504" h="25761" fill="none" extrusionOk="0">
                <a:moveTo>
                  <a:pt x="13088" y="25761"/>
                </a:moveTo>
                <a:lnTo>
                  <a:pt x="0" y="25761"/>
                </a:lnTo>
                <a:lnTo>
                  <a:pt x="0" y="22649"/>
                </a:lnTo>
                <a:cubicBezTo>
                  <a:pt x="0" y="15131"/>
                  <a:pt x="8956" y="13924"/>
                  <a:pt x="8956" y="6547"/>
                </a:cubicBezTo>
                <a:cubicBezTo>
                  <a:pt x="8956" y="4271"/>
                  <a:pt x="8076" y="3669"/>
                  <a:pt x="6635" y="3669"/>
                </a:cubicBezTo>
                <a:cubicBezTo>
                  <a:pt x="5198" y="3669"/>
                  <a:pt x="4270" y="4319"/>
                  <a:pt x="4270" y="6175"/>
                </a:cubicBezTo>
                <a:lnTo>
                  <a:pt x="4270" y="8867"/>
                </a:lnTo>
                <a:lnTo>
                  <a:pt x="0" y="8867"/>
                </a:lnTo>
                <a:lnTo>
                  <a:pt x="0" y="6406"/>
                </a:lnTo>
                <a:cubicBezTo>
                  <a:pt x="0" y="2321"/>
                  <a:pt x="2273" y="1"/>
                  <a:pt x="6728" y="1"/>
                </a:cubicBezTo>
                <a:cubicBezTo>
                  <a:pt x="11183" y="1"/>
                  <a:pt x="13504" y="2321"/>
                  <a:pt x="13504" y="6406"/>
                </a:cubicBezTo>
                <a:cubicBezTo>
                  <a:pt x="13504" y="14436"/>
                  <a:pt x="4500" y="17407"/>
                  <a:pt x="4500" y="21584"/>
                </a:cubicBezTo>
                <a:lnTo>
                  <a:pt x="4500" y="22141"/>
                </a:lnTo>
                <a:lnTo>
                  <a:pt x="13088" y="22141"/>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00" name="Google Shape;651;p28">
            <a:extLst>
              <a:ext uri="{FF2B5EF4-FFF2-40B4-BE49-F238E27FC236}">
                <a16:creationId xmlns:a16="http://schemas.microsoft.com/office/drawing/2014/main" id="{A194080F-BCDF-66ED-9E2E-6B90352834E4}"/>
              </a:ext>
            </a:extLst>
          </p:cNvPr>
          <p:cNvSpPr/>
          <p:nvPr/>
        </p:nvSpPr>
        <p:spPr>
          <a:xfrm>
            <a:off x="8632576" y="2364738"/>
            <a:ext cx="340602" cy="593238"/>
          </a:xfrm>
          <a:custGeom>
            <a:avLst/>
            <a:gdLst/>
            <a:ahLst/>
            <a:cxnLst/>
            <a:rect l="l" t="t" r="r" b="b"/>
            <a:pathLst>
              <a:path w="13509" h="26039" fill="none" extrusionOk="0">
                <a:moveTo>
                  <a:pt x="4456" y="10675"/>
                </a:moveTo>
                <a:lnTo>
                  <a:pt x="6220" y="10675"/>
                </a:lnTo>
                <a:cubicBezTo>
                  <a:pt x="7939" y="10675"/>
                  <a:pt x="8960" y="9981"/>
                  <a:pt x="8960" y="7983"/>
                </a:cubicBezTo>
                <a:lnTo>
                  <a:pt x="8960" y="6546"/>
                </a:lnTo>
                <a:cubicBezTo>
                  <a:pt x="8960" y="4270"/>
                  <a:pt x="8076" y="3621"/>
                  <a:pt x="6591" y="3621"/>
                </a:cubicBezTo>
                <a:cubicBezTo>
                  <a:pt x="5154" y="3621"/>
                  <a:pt x="4271" y="4319"/>
                  <a:pt x="4271" y="6127"/>
                </a:cubicBezTo>
                <a:lnTo>
                  <a:pt x="4271" y="7798"/>
                </a:lnTo>
                <a:lnTo>
                  <a:pt x="1" y="7798"/>
                </a:lnTo>
                <a:lnTo>
                  <a:pt x="1" y="6405"/>
                </a:lnTo>
                <a:cubicBezTo>
                  <a:pt x="1" y="2321"/>
                  <a:pt x="2277" y="1"/>
                  <a:pt x="6732" y="1"/>
                </a:cubicBezTo>
                <a:cubicBezTo>
                  <a:pt x="11188" y="1"/>
                  <a:pt x="13508" y="2321"/>
                  <a:pt x="13508" y="6405"/>
                </a:cubicBezTo>
                <a:lnTo>
                  <a:pt x="13508" y="7055"/>
                </a:lnTo>
                <a:cubicBezTo>
                  <a:pt x="13508" y="9795"/>
                  <a:pt x="12487" y="11510"/>
                  <a:pt x="10304" y="12301"/>
                </a:cubicBezTo>
                <a:cubicBezTo>
                  <a:pt x="12580" y="13181"/>
                  <a:pt x="13508" y="15038"/>
                  <a:pt x="13508" y="17637"/>
                </a:cubicBezTo>
                <a:lnTo>
                  <a:pt x="13508" y="19634"/>
                </a:lnTo>
                <a:cubicBezTo>
                  <a:pt x="13508" y="23718"/>
                  <a:pt x="11188" y="26039"/>
                  <a:pt x="6732" y="26039"/>
                </a:cubicBezTo>
                <a:cubicBezTo>
                  <a:pt x="2277" y="26039"/>
                  <a:pt x="1" y="23718"/>
                  <a:pt x="1" y="19634"/>
                </a:cubicBezTo>
                <a:lnTo>
                  <a:pt x="1" y="17544"/>
                </a:lnTo>
                <a:lnTo>
                  <a:pt x="4271" y="17544"/>
                </a:lnTo>
                <a:lnTo>
                  <a:pt x="4271" y="19913"/>
                </a:lnTo>
                <a:cubicBezTo>
                  <a:pt x="4271" y="21721"/>
                  <a:pt x="5154" y="22419"/>
                  <a:pt x="6591" y="22419"/>
                </a:cubicBezTo>
                <a:cubicBezTo>
                  <a:pt x="8076" y="22419"/>
                  <a:pt x="8960" y="21769"/>
                  <a:pt x="8960" y="19541"/>
                </a:cubicBezTo>
                <a:lnTo>
                  <a:pt x="8960" y="17544"/>
                </a:lnTo>
                <a:cubicBezTo>
                  <a:pt x="8960" y="15179"/>
                  <a:pt x="8076" y="14295"/>
                  <a:pt x="5990" y="14295"/>
                </a:cubicBezTo>
                <a:lnTo>
                  <a:pt x="4456" y="14295"/>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01" name="Google Shape;650;p28">
            <a:extLst>
              <a:ext uri="{FF2B5EF4-FFF2-40B4-BE49-F238E27FC236}">
                <a16:creationId xmlns:a16="http://schemas.microsoft.com/office/drawing/2014/main" id="{CCB99BAD-B670-E6E0-0414-AD6E367348BD}"/>
              </a:ext>
            </a:extLst>
          </p:cNvPr>
          <p:cNvSpPr/>
          <p:nvPr/>
        </p:nvSpPr>
        <p:spPr>
          <a:xfrm>
            <a:off x="10359013" y="3081684"/>
            <a:ext cx="331220" cy="569152"/>
          </a:xfrm>
          <a:custGeom>
            <a:avLst/>
            <a:gdLst/>
            <a:ahLst/>
            <a:cxnLst/>
            <a:rect l="l" t="t" r="r" b="b"/>
            <a:pathLst>
              <a:path w="15361" h="25483" fill="none" extrusionOk="0">
                <a:moveTo>
                  <a:pt x="8770" y="25482"/>
                </a:moveTo>
                <a:lnTo>
                  <a:pt x="8770" y="20886"/>
                </a:lnTo>
                <a:lnTo>
                  <a:pt x="0" y="20886"/>
                </a:lnTo>
                <a:lnTo>
                  <a:pt x="0" y="17221"/>
                </a:lnTo>
                <a:lnTo>
                  <a:pt x="8262" y="1"/>
                </a:lnTo>
                <a:lnTo>
                  <a:pt x="13181" y="1"/>
                </a:lnTo>
                <a:lnTo>
                  <a:pt x="13181" y="17221"/>
                </a:lnTo>
                <a:lnTo>
                  <a:pt x="15361" y="17221"/>
                </a:lnTo>
                <a:lnTo>
                  <a:pt x="15361" y="20886"/>
                </a:lnTo>
                <a:lnTo>
                  <a:pt x="13181" y="20886"/>
                </a:lnTo>
                <a:lnTo>
                  <a:pt x="13181" y="25482"/>
                </a:lnTo>
                <a:moveTo>
                  <a:pt x="8770" y="17221"/>
                </a:moveTo>
                <a:lnTo>
                  <a:pt x="8770" y="7660"/>
                </a:lnTo>
                <a:lnTo>
                  <a:pt x="4177" y="17221"/>
                </a:lnTo>
                <a:lnTo>
                  <a:pt x="8770" y="17221"/>
                </a:lnTo>
                <a:close/>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oogle Shape;467;p25">
            <a:extLst>
              <a:ext uri="{FF2B5EF4-FFF2-40B4-BE49-F238E27FC236}">
                <a16:creationId xmlns:a16="http://schemas.microsoft.com/office/drawing/2014/main" id="{83955BCC-DDB1-622D-D292-C5937B492D9B}"/>
              </a:ext>
            </a:extLst>
          </p:cNvPr>
          <p:cNvGrpSpPr/>
          <p:nvPr/>
        </p:nvGrpSpPr>
        <p:grpSpPr>
          <a:xfrm>
            <a:off x="-1" y="4590943"/>
            <a:ext cx="12269037" cy="1570904"/>
            <a:chOff x="-48169" y="1768356"/>
            <a:chExt cx="9649203" cy="4206948"/>
          </a:xfrm>
        </p:grpSpPr>
        <p:sp>
          <p:nvSpPr>
            <p:cNvPr id="4" name="Google Shape;468;p25">
              <a:extLst>
                <a:ext uri="{FF2B5EF4-FFF2-40B4-BE49-F238E27FC236}">
                  <a16:creationId xmlns:a16="http://schemas.microsoft.com/office/drawing/2014/main" id="{7A142824-52B4-A004-A0D3-E7CF617BD605}"/>
                </a:ext>
              </a:extLst>
            </p:cNvPr>
            <p:cNvSpPr/>
            <p:nvPr/>
          </p:nvSpPr>
          <p:spPr>
            <a:xfrm>
              <a:off x="-48169" y="2110120"/>
              <a:ext cx="9649203" cy="3865184"/>
            </a:xfrm>
            <a:custGeom>
              <a:avLst/>
              <a:gdLst/>
              <a:ahLst/>
              <a:cxnLst/>
              <a:rect l="l" t="t" r="r" b="b"/>
              <a:pathLst>
                <a:path w="44891" h="17982" extrusionOk="0">
                  <a:moveTo>
                    <a:pt x="0" y="1"/>
                  </a:moveTo>
                  <a:lnTo>
                    <a:pt x="0" y="687"/>
                  </a:lnTo>
                  <a:lnTo>
                    <a:pt x="10048" y="3398"/>
                  </a:lnTo>
                  <a:lnTo>
                    <a:pt x="10175" y="3434"/>
                  </a:lnTo>
                  <a:lnTo>
                    <a:pt x="10247" y="3470"/>
                  </a:lnTo>
                  <a:lnTo>
                    <a:pt x="10356" y="3507"/>
                  </a:lnTo>
                  <a:lnTo>
                    <a:pt x="10428" y="3560"/>
                  </a:lnTo>
                  <a:lnTo>
                    <a:pt x="10500" y="3615"/>
                  </a:lnTo>
                  <a:lnTo>
                    <a:pt x="10554" y="3669"/>
                  </a:lnTo>
                  <a:lnTo>
                    <a:pt x="10590" y="3723"/>
                  </a:lnTo>
                  <a:lnTo>
                    <a:pt x="10626" y="3796"/>
                  </a:lnTo>
                  <a:lnTo>
                    <a:pt x="10500" y="2946"/>
                  </a:lnTo>
                  <a:lnTo>
                    <a:pt x="10482" y="2892"/>
                  </a:lnTo>
                  <a:lnTo>
                    <a:pt x="10445" y="2837"/>
                  </a:lnTo>
                  <a:lnTo>
                    <a:pt x="10392" y="2784"/>
                  </a:lnTo>
                  <a:lnTo>
                    <a:pt x="10320" y="2729"/>
                  </a:lnTo>
                  <a:lnTo>
                    <a:pt x="10229" y="2675"/>
                  </a:lnTo>
                  <a:lnTo>
                    <a:pt x="10139" y="2620"/>
                  </a:lnTo>
                  <a:lnTo>
                    <a:pt x="10067" y="2603"/>
                  </a:lnTo>
                  <a:lnTo>
                    <a:pt x="9939" y="2567"/>
                  </a:lnTo>
                  <a:lnTo>
                    <a:pt x="0" y="1"/>
                  </a:lnTo>
                  <a:close/>
                  <a:moveTo>
                    <a:pt x="15235" y="2675"/>
                  </a:moveTo>
                  <a:lnTo>
                    <a:pt x="15235" y="2909"/>
                  </a:lnTo>
                  <a:lnTo>
                    <a:pt x="15180" y="3145"/>
                  </a:lnTo>
                  <a:lnTo>
                    <a:pt x="15091" y="3379"/>
                  </a:lnTo>
                  <a:lnTo>
                    <a:pt x="14910" y="3632"/>
                  </a:lnTo>
                  <a:lnTo>
                    <a:pt x="14674" y="3885"/>
                  </a:lnTo>
                  <a:lnTo>
                    <a:pt x="14385" y="4138"/>
                  </a:lnTo>
                  <a:lnTo>
                    <a:pt x="14151" y="4302"/>
                  </a:lnTo>
                  <a:lnTo>
                    <a:pt x="13717" y="4572"/>
                  </a:lnTo>
                  <a:lnTo>
                    <a:pt x="12271" y="5386"/>
                  </a:lnTo>
                  <a:lnTo>
                    <a:pt x="12144" y="5458"/>
                  </a:lnTo>
                  <a:lnTo>
                    <a:pt x="12036" y="5531"/>
                  </a:lnTo>
                  <a:lnTo>
                    <a:pt x="11927" y="5620"/>
                  </a:lnTo>
                  <a:lnTo>
                    <a:pt x="11855" y="5711"/>
                  </a:lnTo>
                  <a:lnTo>
                    <a:pt x="11802" y="5801"/>
                  </a:lnTo>
                  <a:lnTo>
                    <a:pt x="11765" y="5873"/>
                  </a:lnTo>
                  <a:lnTo>
                    <a:pt x="11729" y="5964"/>
                  </a:lnTo>
                  <a:lnTo>
                    <a:pt x="11729" y="6054"/>
                  </a:lnTo>
                  <a:lnTo>
                    <a:pt x="11855" y="6994"/>
                  </a:lnTo>
                  <a:lnTo>
                    <a:pt x="11855" y="6904"/>
                  </a:lnTo>
                  <a:lnTo>
                    <a:pt x="11874" y="6813"/>
                  </a:lnTo>
                  <a:lnTo>
                    <a:pt x="11910" y="6723"/>
                  </a:lnTo>
                  <a:lnTo>
                    <a:pt x="11982" y="6632"/>
                  </a:lnTo>
                  <a:lnTo>
                    <a:pt x="12055" y="6543"/>
                  </a:lnTo>
                  <a:lnTo>
                    <a:pt x="12144" y="6470"/>
                  </a:lnTo>
                  <a:lnTo>
                    <a:pt x="12253" y="6379"/>
                  </a:lnTo>
                  <a:lnTo>
                    <a:pt x="12380" y="6290"/>
                  </a:lnTo>
                  <a:lnTo>
                    <a:pt x="13807" y="5458"/>
                  </a:lnTo>
                  <a:lnTo>
                    <a:pt x="14223" y="5187"/>
                  </a:lnTo>
                  <a:lnTo>
                    <a:pt x="14457" y="5025"/>
                  </a:lnTo>
                  <a:lnTo>
                    <a:pt x="14765" y="4753"/>
                  </a:lnTo>
                  <a:lnTo>
                    <a:pt x="14982" y="4500"/>
                  </a:lnTo>
                  <a:lnTo>
                    <a:pt x="15163" y="4247"/>
                  </a:lnTo>
                  <a:lnTo>
                    <a:pt x="15253" y="3994"/>
                  </a:lnTo>
                  <a:lnTo>
                    <a:pt x="15307" y="3741"/>
                  </a:lnTo>
                  <a:lnTo>
                    <a:pt x="15307" y="3507"/>
                  </a:lnTo>
                  <a:lnTo>
                    <a:pt x="15235" y="2675"/>
                  </a:lnTo>
                  <a:close/>
                  <a:moveTo>
                    <a:pt x="34047" y="4825"/>
                  </a:moveTo>
                  <a:lnTo>
                    <a:pt x="33975" y="5097"/>
                  </a:lnTo>
                  <a:lnTo>
                    <a:pt x="33902" y="5278"/>
                  </a:lnTo>
                  <a:lnTo>
                    <a:pt x="33704" y="5567"/>
                  </a:lnTo>
                  <a:lnTo>
                    <a:pt x="31861" y="7808"/>
                  </a:lnTo>
                  <a:lnTo>
                    <a:pt x="31806" y="7897"/>
                  </a:lnTo>
                  <a:lnTo>
                    <a:pt x="31753" y="8006"/>
                  </a:lnTo>
                  <a:lnTo>
                    <a:pt x="31734" y="8114"/>
                  </a:lnTo>
                  <a:lnTo>
                    <a:pt x="31625" y="9109"/>
                  </a:lnTo>
                  <a:lnTo>
                    <a:pt x="31644" y="9000"/>
                  </a:lnTo>
                  <a:lnTo>
                    <a:pt x="31680" y="8892"/>
                  </a:lnTo>
                  <a:lnTo>
                    <a:pt x="31753" y="8801"/>
                  </a:lnTo>
                  <a:lnTo>
                    <a:pt x="33577" y="6488"/>
                  </a:lnTo>
                  <a:lnTo>
                    <a:pt x="33777" y="6199"/>
                  </a:lnTo>
                  <a:lnTo>
                    <a:pt x="33866" y="6000"/>
                  </a:lnTo>
                  <a:lnTo>
                    <a:pt x="33921" y="5729"/>
                  </a:lnTo>
                  <a:lnTo>
                    <a:pt x="34047" y="4825"/>
                  </a:lnTo>
                  <a:close/>
                  <a:moveTo>
                    <a:pt x="26620" y="3290"/>
                  </a:moveTo>
                  <a:lnTo>
                    <a:pt x="26440" y="3307"/>
                  </a:lnTo>
                  <a:lnTo>
                    <a:pt x="26295" y="3326"/>
                  </a:lnTo>
                  <a:lnTo>
                    <a:pt x="26132" y="3343"/>
                  </a:lnTo>
                  <a:lnTo>
                    <a:pt x="25987" y="3379"/>
                  </a:lnTo>
                  <a:lnTo>
                    <a:pt x="25843" y="3415"/>
                  </a:lnTo>
                  <a:lnTo>
                    <a:pt x="25698" y="3452"/>
                  </a:lnTo>
                  <a:lnTo>
                    <a:pt x="25590" y="3507"/>
                  </a:lnTo>
                  <a:lnTo>
                    <a:pt x="25464" y="3560"/>
                  </a:lnTo>
                  <a:lnTo>
                    <a:pt x="25391" y="3596"/>
                  </a:lnTo>
                  <a:lnTo>
                    <a:pt x="25300" y="3651"/>
                  </a:lnTo>
                  <a:lnTo>
                    <a:pt x="20132" y="7627"/>
                  </a:lnTo>
                  <a:lnTo>
                    <a:pt x="19662" y="7952"/>
                  </a:lnTo>
                  <a:lnTo>
                    <a:pt x="19139" y="8259"/>
                  </a:lnTo>
                  <a:lnTo>
                    <a:pt x="18542" y="8531"/>
                  </a:lnTo>
                  <a:lnTo>
                    <a:pt x="17910" y="8801"/>
                  </a:lnTo>
                  <a:lnTo>
                    <a:pt x="17223" y="9018"/>
                  </a:lnTo>
                  <a:lnTo>
                    <a:pt x="16500" y="9217"/>
                  </a:lnTo>
                  <a:lnTo>
                    <a:pt x="15741" y="9398"/>
                  </a:lnTo>
                  <a:lnTo>
                    <a:pt x="14946" y="9524"/>
                  </a:lnTo>
                  <a:lnTo>
                    <a:pt x="14151" y="9632"/>
                  </a:lnTo>
                  <a:lnTo>
                    <a:pt x="13337" y="9687"/>
                  </a:lnTo>
                  <a:lnTo>
                    <a:pt x="12524" y="9723"/>
                  </a:lnTo>
                  <a:lnTo>
                    <a:pt x="11710" y="9704"/>
                  </a:lnTo>
                  <a:lnTo>
                    <a:pt x="10934" y="9651"/>
                  </a:lnTo>
                  <a:lnTo>
                    <a:pt x="10175" y="9560"/>
                  </a:lnTo>
                  <a:lnTo>
                    <a:pt x="9470" y="9415"/>
                  </a:lnTo>
                  <a:lnTo>
                    <a:pt x="9000" y="9307"/>
                  </a:lnTo>
                  <a:lnTo>
                    <a:pt x="8368" y="9109"/>
                  </a:lnTo>
                  <a:lnTo>
                    <a:pt x="7790" y="8892"/>
                  </a:lnTo>
                  <a:lnTo>
                    <a:pt x="7301" y="8639"/>
                  </a:lnTo>
                  <a:lnTo>
                    <a:pt x="6903" y="8367"/>
                  </a:lnTo>
                  <a:lnTo>
                    <a:pt x="6578" y="8078"/>
                  </a:lnTo>
                  <a:lnTo>
                    <a:pt x="6344" y="7772"/>
                  </a:lnTo>
                  <a:lnTo>
                    <a:pt x="6181" y="7464"/>
                  </a:lnTo>
                  <a:lnTo>
                    <a:pt x="6091" y="7138"/>
                  </a:lnTo>
                  <a:lnTo>
                    <a:pt x="6091" y="7138"/>
                  </a:lnTo>
                  <a:lnTo>
                    <a:pt x="6272" y="8114"/>
                  </a:lnTo>
                  <a:lnTo>
                    <a:pt x="6361" y="8439"/>
                  </a:lnTo>
                  <a:lnTo>
                    <a:pt x="6542" y="8747"/>
                  </a:lnTo>
                  <a:lnTo>
                    <a:pt x="6778" y="9073"/>
                  </a:lnTo>
                  <a:lnTo>
                    <a:pt x="7103" y="9362"/>
                  </a:lnTo>
                  <a:lnTo>
                    <a:pt x="7500" y="9651"/>
                  </a:lnTo>
                  <a:lnTo>
                    <a:pt x="7970" y="9904"/>
                  </a:lnTo>
                  <a:lnTo>
                    <a:pt x="8549" y="10138"/>
                  </a:lnTo>
                  <a:lnTo>
                    <a:pt x="9180" y="10338"/>
                  </a:lnTo>
                  <a:lnTo>
                    <a:pt x="9633" y="10446"/>
                  </a:lnTo>
                  <a:lnTo>
                    <a:pt x="10337" y="10591"/>
                  </a:lnTo>
                  <a:lnTo>
                    <a:pt x="11079" y="10680"/>
                  </a:lnTo>
                  <a:lnTo>
                    <a:pt x="11855" y="10735"/>
                  </a:lnTo>
                  <a:lnTo>
                    <a:pt x="12650" y="10753"/>
                  </a:lnTo>
                  <a:lnTo>
                    <a:pt x="13445" y="10735"/>
                  </a:lnTo>
                  <a:lnTo>
                    <a:pt x="14259" y="10663"/>
                  </a:lnTo>
                  <a:lnTo>
                    <a:pt x="15036" y="10555"/>
                  </a:lnTo>
                  <a:lnTo>
                    <a:pt x="15813" y="10427"/>
                  </a:lnTo>
                  <a:lnTo>
                    <a:pt x="16572" y="10247"/>
                  </a:lnTo>
                  <a:lnTo>
                    <a:pt x="17295" y="10049"/>
                  </a:lnTo>
                  <a:lnTo>
                    <a:pt x="17963" y="9813"/>
                  </a:lnTo>
                  <a:lnTo>
                    <a:pt x="18596" y="9543"/>
                  </a:lnTo>
                  <a:lnTo>
                    <a:pt x="19175" y="9253"/>
                  </a:lnTo>
                  <a:lnTo>
                    <a:pt x="19698" y="8945"/>
                  </a:lnTo>
                  <a:lnTo>
                    <a:pt x="20151" y="8620"/>
                  </a:lnTo>
                  <a:lnTo>
                    <a:pt x="25283" y="4519"/>
                  </a:lnTo>
                  <a:lnTo>
                    <a:pt x="25373" y="4464"/>
                  </a:lnTo>
                  <a:lnTo>
                    <a:pt x="25445" y="4410"/>
                  </a:lnTo>
                  <a:lnTo>
                    <a:pt x="25553" y="4355"/>
                  </a:lnTo>
                  <a:lnTo>
                    <a:pt x="25681" y="4319"/>
                  </a:lnTo>
                  <a:lnTo>
                    <a:pt x="25806" y="4266"/>
                  </a:lnTo>
                  <a:lnTo>
                    <a:pt x="25951" y="4229"/>
                  </a:lnTo>
                  <a:lnTo>
                    <a:pt x="26096" y="4193"/>
                  </a:lnTo>
                  <a:lnTo>
                    <a:pt x="26240" y="4175"/>
                  </a:lnTo>
                  <a:lnTo>
                    <a:pt x="26403" y="4157"/>
                  </a:lnTo>
                  <a:lnTo>
                    <a:pt x="26565" y="4138"/>
                  </a:lnTo>
                  <a:lnTo>
                    <a:pt x="27090" y="4138"/>
                  </a:lnTo>
                  <a:lnTo>
                    <a:pt x="27252" y="4157"/>
                  </a:lnTo>
                  <a:lnTo>
                    <a:pt x="27433" y="4175"/>
                  </a:lnTo>
                  <a:lnTo>
                    <a:pt x="27596" y="4211"/>
                  </a:lnTo>
                  <a:lnTo>
                    <a:pt x="27777" y="4247"/>
                  </a:lnTo>
                  <a:lnTo>
                    <a:pt x="27939" y="4283"/>
                  </a:lnTo>
                  <a:lnTo>
                    <a:pt x="28047" y="4319"/>
                  </a:lnTo>
                  <a:lnTo>
                    <a:pt x="28192" y="4355"/>
                  </a:lnTo>
                  <a:lnTo>
                    <a:pt x="28319" y="4410"/>
                  </a:lnTo>
                  <a:lnTo>
                    <a:pt x="28445" y="4482"/>
                  </a:lnTo>
                  <a:lnTo>
                    <a:pt x="28553" y="4536"/>
                  </a:lnTo>
                  <a:lnTo>
                    <a:pt x="28644" y="4608"/>
                  </a:lnTo>
                  <a:lnTo>
                    <a:pt x="28734" y="4663"/>
                  </a:lnTo>
                  <a:lnTo>
                    <a:pt x="28789" y="4735"/>
                  </a:lnTo>
                  <a:lnTo>
                    <a:pt x="28842" y="4808"/>
                  </a:lnTo>
                  <a:lnTo>
                    <a:pt x="28879" y="4897"/>
                  </a:lnTo>
                  <a:lnTo>
                    <a:pt x="28915" y="4970"/>
                  </a:lnTo>
                  <a:lnTo>
                    <a:pt x="28915" y="5042"/>
                  </a:lnTo>
                  <a:lnTo>
                    <a:pt x="28987" y="4157"/>
                  </a:lnTo>
                  <a:lnTo>
                    <a:pt x="28970" y="4085"/>
                  </a:lnTo>
                  <a:lnTo>
                    <a:pt x="28951" y="4013"/>
                  </a:lnTo>
                  <a:lnTo>
                    <a:pt x="28915" y="3940"/>
                  </a:lnTo>
                  <a:lnTo>
                    <a:pt x="28861" y="3868"/>
                  </a:lnTo>
                  <a:lnTo>
                    <a:pt x="28789" y="3796"/>
                  </a:lnTo>
                  <a:lnTo>
                    <a:pt x="28698" y="3741"/>
                  </a:lnTo>
                  <a:lnTo>
                    <a:pt x="28608" y="3669"/>
                  </a:lnTo>
                  <a:lnTo>
                    <a:pt x="28500" y="3615"/>
                  </a:lnTo>
                  <a:lnTo>
                    <a:pt x="28373" y="3560"/>
                  </a:lnTo>
                  <a:lnTo>
                    <a:pt x="28247" y="3507"/>
                  </a:lnTo>
                  <a:lnTo>
                    <a:pt x="28102" y="3452"/>
                  </a:lnTo>
                  <a:lnTo>
                    <a:pt x="27994" y="3415"/>
                  </a:lnTo>
                  <a:lnTo>
                    <a:pt x="27830" y="3379"/>
                  </a:lnTo>
                  <a:lnTo>
                    <a:pt x="27650" y="3343"/>
                  </a:lnTo>
                  <a:lnTo>
                    <a:pt x="27488" y="3326"/>
                  </a:lnTo>
                  <a:lnTo>
                    <a:pt x="27307" y="3307"/>
                  </a:lnTo>
                  <a:lnTo>
                    <a:pt x="27126" y="3290"/>
                  </a:lnTo>
                  <a:close/>
                  <a:moveTo>
                    <a:pt x="25825" y="8061"/>
                  </a:moveTo>
                  <a:lnTo>
                    <a:pt x="25770" y="9054"/>
                  </a:lnTo>
                  <a:lnTo>
                    <a:pt x="25806" y="9434"/>
                  </a:lnTo>
                  <a:lnTo>
                    <a:pt x="25897" y="9832"/>
                  </a:lnTo>
                  <a:lnTo>
                    <a:pt x="26059" y="10229"/>
                  </a:lnTo>
                  <a:lnTo>
                    <a:pt x="26312" y="10644"/>
                  </a:lnTo>
                  <a:lnTo>
                    <a:pt x="26638" y="11042"/>
                  </a:lnTo>
                  <a:lnTo>
                    <a:pt x="27035" y="11458"/>
                  </a:lnTo>
                  <a:lnTo>
                    <a:pt x="27505" y="11856"/>
                  </a:lnTo>
                  <a:lnTo>
                    <a:pt x="28066" y="12235"/>
                  </a:lnTo>
                  <a:lnTo>
                    <a:pt x="28698" y="12615"/>
                  </a:lnTo>
                  <a:lnTo>
                    <a:pt x="29403" y="12957"/>
                  </a:lnTo>
                  <a:lnTo>
                    <a:pt x="30180" y="13301"/>
                  </a:lnTo>
                  <a:lnTo>
                    <a:pt x="31047" y="13591"/>
                  </a:lnTo>
                  <a:lnTo>
                    <a:pt x="44890" y="17981"/>
                  </a:lnTo>
                  <a:lnTo>
                    <a:pt x="44890" y="16663"/>
                  </a:lnTo>
                  <a:lnTo>
                    <a:pt x="31156" y="12488"/>
                  </a:lnTo>
                  <a:lnTo>
                    <a:pt x="30288" y="12198"/>
                  </a:lnTo>
                  <a:lnTo>
                    <a:pt x="29493" y="11873"/>
                  </a:lnTo>
                  <a:lnTo>
                    <a:pt x="28770" y="11530"/>
                  </a:lnTo>
                  <a:lnTo>
                    <a:pt x="28138" y="11169"/>
                  </a:lnTo>
                  <a:lnTo>
                    <a:pt x="27577" y="10789"/>
                  </a:lnTo>
                  <a:lnTo>
                    <a:pt x="27090" y="10391"/>
                  </a:lnTo>
                  <a:lnTo>
                    <a:pt x="26693" y="9994"/>
                  </a:lnTo>
                  <a:lnTo>
                    <a:pt x="26367" y="9596"/>
                  </a:lnTo>
                  <a:lnTo>
                    <a:pt x="26114" y="9198"/>
                  </a:lnTo>
                  <a:lnTo>
                    <a:pt x="25951" y="8820"/>
                  </a:lnTo>
                  <a:lnTo>
                    <a:pt x="25843" y="8422"/>
                  </a:lnTo>
                  <a:lnTo>
                    <a:pt x="25825" y="80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69;p25">
              <a:extLst>
                <a:ext uri="{FF2B5EF4-FFF2-40B4-BE49-F238E27FC236}">
                  <a16:creationId xmlns:a16="http://schemas.microsoft.com/office/drawing/2014/main" id="{D923DE8B-E60B-A999-65DE-AC43AEA743E6}"/>
                </a:ext>
              </a:extLst>
            </p:cNvPr>
            <p:cNvSpPr/>
            <p:nvPr/>
          </p:nvSpPr>
          <p:spPr>
            <a:xfrm>
              <a:off x="-48169" y="1768356"/>
              <a:ext cx="9649203" cy="3923434"/>
            </a:xfrm>
            <a:custGeom>
              <a:avLst/>
              <a:gdLst/>
              <a:ahLst/>
              <a:cxnLst/>
              <a:rect l="l" t="t" r="r" b="b"/>
              <a:pathLst>
                <a:path w="44891" h="18253" extrusionOk="0">
                  <a:moveTo>
                    <a:pt x="742" y="0"/>
                  </a:moveTo>
                  <a:lnTo>
                    <a:pt x="706" y="18"/>
                  </a:lnTo>
                  <a:lnTo>
                    <a:pt x="614" y="18"/>
                  </a:lnTo>
                  <a:lnTo>
                    <a:pt x="597" y="36"/>
                  </a:lnTo>
                  <a:lnTo>
                    <a:pt x="561" y="36"/>
                  </a:lnTo>
                  <a:lnTo>
                    <a:pt x="0" y="217"/>
                  </a:lnTo>
                  <a:lnTo>
                    <a:pt x="0" y="1591"/>
                  </a:lnTo>
                  <a:lnTo>
                    <a:pt x="9939" y="4157"/>
                  </a:lnTo>
                  <a:lnTo>
                    <a:pt x="10067" y="4193"/>
                  </a:lnTo>
                  <a:lnTo>
                    <a:pt x="10139" y="4210"/>
                  </a:lnTo>
                  <a:lnTo>
                    <a:pt x="10229" y="4265"/>
                  </a:lnTo>
                  <a:lnTo>
                    <a:pt x="10320" y="4319"/>
                  </a:lnTo>
                  <a:lnTo>
                    <a:pt x="10392" y="4374"/>
                  </a:lnTo>
                  <a:lnTo>
                    <a:pt x="10445" y="4427"/>
                  </a:lnTo>
                  <a:lnTo>
                    <a:pt x="10482" y="4482"/>
                  </a:lnTo>
                  <a:lnTo>
                    <a:pt x="10500" y="4536"/>
                  </a:lnTo>
                  <a:lnTo>
                    <a:pt x="10518" y="4608"/>
                  </a:lnTo>
                  <a:lnTo>
                    <a:pt x="10500" y="4663"/>
                  </a:lnTo>
                  <a:lnTo>
                    <a:pt x="10482" y="4735"/>
                  </a:lnTo>
                  <a:lnTo>
                    <a:pt x="10445" y="4807"/>
                  </a:lnTo>
                  <a:lnTo>
                    <a:pt x="10392" y="4861"/>
                  </a:lnTo>
                  <a:lnTo>
                    <a:pt x="10320" y="4933"/>
                  </a:lnTo>
                  <a:lnTo>
                    <a:pt x="10229" y="5005"/>
                  </a:lnTo>
                  <a:lnTo>
                    <a:pt x="10120" y="5078"/>
                  </a:lnTo>
                  <a:lnTo>
                    <a:pt x="9994" y="5133"/>
                  </a:lnTo>
                  <a:lnTo>
                    <a:pt x="8476" y="5873"/>
                  </a:lnTo>
                  <a:lnTo>
                    <a:pt x="7988" y="6126"/>
                  </a:lnTo>
                  <a:lnTo>
                    <a:pt x="7681" y="6307"/>
                  </a:lnTo>
                  <a:lnTo>
                    <a:pt x="7284" y="6578"/>
                  </a:lnTo>
                  <a:lnTo>
                    <a:pt x="6940" y="6868"/>
                  </a:lnTo>
                  <a:lnTo>
                    <a:pt x="6650" y="7174"/>
                  </a:lnTo>
                  <a:lnTo>
                    <a:pt x="6416" y="7463"/>
                  </a:lnTo>
                  <a:lnTo>
                    <a:pt x="6235" y="7789"/>
                  </a:lnTo>
                  <a:lnTo>
                    <a:pt x="6108" y="8096"/>
                  </a:lnTo>
                  <a:lnTo>
                    <a:pt x="6072" y="8422"/>
                  </a:lnTo>
                  <a:lnTo>
                    <a:pt x="6091" y="8728"/>
                  </a:lnTo>
                  <a:lnTo>
                    <a:pt x="6181" y="9054"/>
                  </a:lnTo>
                  <a:lnTo>
                    <a:pt x="6344" y="9362"/>
                  </a:lnTo>
                  <a:lnTo>
                    <a:pt x="6578" y="9668"/>
                  </a:lnTo>
                  <a:lnTo>
                    <a:pt x="6903" y="9957"/>
                  </a:lnTo>
                  <a:lnTo>
                    <a:pt x="7301" y="10229"/>
                  </a:lnTo>
                  <a:lnTo>
                    <a:pt x="7790" y="10482"/>
                  </a:lnTo>
                  <a:lnTo>
                    <a:pt x="8368" y="10699"/>
                  </a:lnTo>
                  <a:lnTo>
                    <a:pt x="9000" y="10897"/>
                  </a:lnTo>
                  <a:lnTo>
                    <a:pt x="9470" y="11005"/>
                  </a:lnTo>
                  <a:lnTo>
                    <a:pt x="10175" y="11150"/>
                  </a:lnTo>
                  <a:lnTo>
                    <a:pt x="10934" y="11241"/>
                  </a:lnTo>
                  <a:lnTo>
                    <a:pt x="11710" y="11294"/>
                  </a:lnTo>
                  <a:lnTo>
                    <a:pt x="12524" y="11313"/>
                  </a:lnTo>
                  <a:lnTo>
                    <a:pt x="13337" y="11277"/>
                  </a:lnTo>
                  <a:lnTo>
                    <a:pt x="14151" y="11222"/>
                  </a:lnTo>
                  <a:lnTo>
                    <a:pt x="14946" y="11114"/>
                  </a:lnTo>
                  <a:lnTo>
                    <a:pt x="15741" y="10988"/>
                  </a:lnTo>
                  <a:lnTo>
                    <a:pt x="16500" y="10807"/>
                  </a:lnTo>
                  <a:lnTo>
                    <a:pt x="17223" y="10608"/>
                  </a:lnTo>
                  <a:lnTo>
                    <a:pt x="17910" y="10391"/>
                  </a:lnTo>
                  <a:lnTo>
                    <a:pt x="18542" y="10121"/>
                  </a:lnTo>
                  <a:lnTo>
                    <a:pt x="19139" y="9849"/>
                  </a:lnTo>
                  <a:lnTo>
                    <a:pt x="19662" y="9542"/>
                  </a:lnTo>
                  <a:lnTo>
                    <a:pt x="20132" y="9217"/>
                  </a:lnTo>
                  <a:lnTo>
                    <a:pt x="25300" y="5241"/>
                  </a:lnTo>
                  <a:lnTo>
                    <a:pt x="25391" y="5186"/>
                  </a:lnTo>
                  <a:lnTo>
                    <a:pt x="25464" y="5150"/>
                  </a:lnTo>
                  <a:lnTo>
                    <a:pt x="25590" y="5097"/>
                  </a:lnTo>
                  <a:lnTo>
                    <a:pt x="25698" y="5042"/>
                  </a:lnTo>
                  <a:lnTo>
                    <a:pt x="25843" y="5005"/>
                  </a:lnTo>
                  <a:lnTo>
                    <a:pt x="25987" y="4969"/>
                  </a:lnTo>
                  <a:lnTo>
                    <a:pt x="26132" y="4933"/>
                  </a:lnTo>
                  <a:lnTo>
                    <a:pt x="26295" y="4916"/>
                  </a:lnTo>
                  <a:lnTo>
                    <a:pt x="26440" y="4897"/>
                  </a:lnTo>
                  <a:lnTo>
                    <a:pt x="26620" y="4880"/>
                  </a:lnTo>
                  <a:lnTo>
                    <a:pt x="27126" y="4880"/>
                  </a:lnTo>
                  <a:lnTo>
                    <a:pt x="27307" y="4897"/>
                  </a:lnTo>
                  <a:lnTo>
                    <a:pt x="27488" y="4916"/>
                  </a:lnTo>
                  <a:lnTo>
                    <a:pt x="27650" y="4933"/>
                  </a:lnTo>
                  <a:lnTo>
                    <a:pt x="27830" y="4969"/>
                  </a:lnTo>
                  <a:lnTo>
                    <a:pt x="27994" y="5005"/>
                  </a:lnTo>
                  <a:lnTo>
                    <a:pt x="28102" y="5042"/>
                  </a:lnTo>
                  <a:lnTo>
                    <a:pt x="28247" y="5097"/>
                  </a:lnTo>
                  <a:lnTo>
                    <a:pt x="28373" y="5150"/>
                  </a:lnTo>
                  <a:lnTo>
                    <a:pt x="28500" y="5205"/>
                  </a:lnTo>
                  <a:lnTo>
                    <a:pt x="28608" y="5259"/>
                  </a:lnTo>
                  <a:lnTo>
                    <a:pt x="28698" y="5331"/>
                  </a:lnTo>
                  <a:lnTo>
                    <a:pt x="28789" y="5386"/>
                  </a:lnTo>
                  <a:lnTo>
                    <a:pt x="28861" y="5458"/>
                  </a:lnTo>
                  <a:lnTo>
                    <a:pt x="28915" y="5530"/>
                  </a:lnTo>
                  <a:lnTo>
                    <a:pt x="28951" y="5603"/>
                  </a:lnTo>
                  <a:lnTo>
                    <a:pt x="28970" y="5675"/>
                  </a:lnTo>
                  <a:lnTo>
                    <a:pt x="28987" y="5747"/>
                  </a:lnTo>
                  <a:lnTo>
                    <a:pt x="28970" y="5819"/>
                  </a:lnTo>
                  <a:lnTo>
                    <a:pt x="28934" y="5892"/>
                  </a:lnTo>
                  <a:lnTo>
                    <a:pt x="28897" y="5964"/>
                  </a:lnTo>
                  <a:lnTo>
                    <a:pt x="28825" y="6036"/>
                  </a:lnTo>
                  <a:lnTo>
                    <a:pt x="26620" y="8060"/>
                  </a:lnTo>
                  <a:lnTo>
                    <a:pt x="26331" y="8367"/>
                  </a:lnTo>
                  <a:lnTo>
                    <a:pt x="26168" y="8584"/>
                  </a:lnTo>
                  <a:lnTo>
                    <a:pt x="25987" y="8928"/>
                  </a:lnTo>
                  <a:lnTo>
                    <a:pt x="25861" y="9270"/>
                  </a:lnTo>
                  <a:lnTo>
                    <a:pt x="25825" y="9651"/>
                  </a:lnTo>
                  <a:lnTo>
                    <a:pt x="25843" y="10012"/>
                  </a:lnTo>
                  <a:lnTo>
                    <a:pt x="25951" y="10410"/>
                  </a:lnTo>
                  <a:lnTo>
                    <a:pt x="26114" y="10788"/>
                  </a:lnTo>
                  <a:lnTo>
                    <a:pt x="26367" y="11186"/>
                  </a:lnTo>
                  <a:lnTo>
                    <a:pt x="26693" y="11584"/>
                  </a:lnTo>
                  <a:lnTo>
                    <a:pt x="27090" y="11981"/>
                  </a:lnTo>
                  <a:lnTo>
                    <a:pt x="27577" y="12379"/>
                  </a:lnTo>
                  <a:lnTo>
                    <a:pt x="28138" y="12759"/>
                  </a:lnTo>
                  <a:lnTo>
                    <a:pt x="28770" y="13120"/>
                  </a:lnTo>
                  <a:lnTo>
                    <a:pt x="29493" y="13463"/>
                  </a:lnTo>
                  <a:lnTo>
                    <a:pt x="30288" y="13788"/>
                  </a:lnTo>
                  <a:lnTo>
                    <a:pt x="31156" y="14078"/>
                  </a:lnTo>
                  <a:lnTo>
                    <a:pt x="44890" y="18253"/>
                  </a:lnTo>
                  <a:lnTo>
                    <a:pt x="44890" y="14078"/>
                  </a:lnTo>
                  <a:lnTo>
                    <a:pt x="33360" y="11005"/>
                  </a:lnTo>
                  <a:lnTo>
                    <a:pt x="33126" y="10933"/>
                  </a:lnTo>
                  <a:lnTo>
                    <a:pt x="32982" y="10897"/>
                  </a:lnTo>
                  <a:lnTo>
                    <a:pt x="32782" y="10807"/>
                  </a:lnTo>
                  <a:lnTo>
                    <a:pt x="32601" y="10716"/>
                  </a:lnTo>
                  <a:lnTo>
                    <a:pt x="32421" y="10627"/>
                  </a:lnTo>
                  <a:lnTo>
                    <a:pt x="32276" y="10535"/>
                  </a:lnTo>
                  <a:lnTo>
                    <a:pt x="32131" y="10446"/>
                  </a:lnTo>
                  <a:lnTo>
                    <a:pt x="32023" y="10337"/>
                  </a:lnTo>
                  <a:lnTo>
                    <a:pt x="31933" y="10229"/>
                  </a:lnTo>
                  <a:lnTo>
                    <a:pt x="31842" y="10121"/>
                  </a:lnTo>
                  <a:lnTo>
                    <a:pt x="31789" y="10012"/>
                  </a:lnTo>
                  <a:lnTo>
                    <a:pt x="31753" y="9904"/>
                  </a:lnTo>
                  <a:lnTo>
                    <a:pt x="31734" y="9795"/>
                  </a:lnTo>
                  <a:lnTo>
                    <a:pt x="31734" y="9704"/>
                  </a:lnTo>
                  <a:lnTo>
                    <a:pt x="31753" y="9596"/>
                  </a:lnTo>
                  <a:lnTo>
                    <a:pt x="31806" y="9487"/>
                  </a:lnTo>
                  <a:lnTo>
                    <a:pt x="31861" y="9398"/>
                  </a:lnTo>
                  <a:lnTo>
                    <a:pt x="33704" y="7157"/>
                  </a:lnTo>
                  <a:lnTo>
                    <a:pt x="33902" y="6868"/>
                  </a:lnTo>
                  <a:lnTo>
                    <a:pt x="33975" y="6687"/>
                  </a:lnTo>
                  <a:lnTo>
                    <a:pt x="34047" y="6415"/>
                  </a:lnTo>
                  <a:lnTo>
                    <a:pt x="34047" y="6126"/>
                  </a:lnTo>
                  <a:lnTo>
                    <a:pt x="33975" y="5873"/>
                  </a:lnTo>
                  <a:lnTo>
                    <a:pt x="33866" y="5603"/>
                  </a:lnTo>
                  <a:lnTo>
                    <a:pt x="33686" y="5350"/>
                  </a:lnTo>
                  <a:lnTo>
                    <a:pt x="33451" y="5097"/>
                  </a:lnTo>
                  <a:lnTo>
                    <a:pt x="33180" y="4861"/>
                  </a:lnTo>
                  <a:lnTo>
                    <a:pt x="32873" y="4644"/>
                  </a:lnTo>
                  <a:lnTo>
                    <a:pt x="32512" y="4427"/>
                  </a:lnTo>
                  <a:lnTo>
                    <a:pt x="32114" y="4229"/>
                  </a:lnTo>
                  <a:lnTo>
                    <a:pt x="31680" y="4048"/>
                  </a:lnTo>
                  <a:lnTo>
                    <a:pt x="31211" y="3868"/>
                  </a:lnTo>
                  <a:lnTo>
                    <a:pt x="30722" y="3723"/>
                  </a:lnTo>
                  <a:lnTo>
                    <a:pt x="30199" y="3579"/>
                  </a:lnTo>
                  <a:lnTo>
                    <a:pt x="29638" y="3451"/>
                  </a:lnTo>
                  <a:lnTo>
                    <a:pt x="29059" y="3362"/>
                  </a:lnTo>
                  <a:lnTo>
                    <a:pt x="28681" y="3307"/>
                  </a:lnTo>
                  <a:lnTo>
                    <a:pt x="28120" y="3234"/>
                  </a:lnTo>
                  <a:lnTo>
                    <a:pt x="27541" y="3198"/>
                  </a:lnTo>
                  <a:lnTo>
                    <a:pt x="26982" y="3162"/>
                  </a:lnTo>
                  <a:lnTo>
                    <a:pt x="25861" y="3162"/>
                  </a:lnTo>
                  <a:lnTo>
                    <a:pt x="25319" y="3198"/>
                  </a:lnTo>
                  <a:lnTo>
                    <a:pt x="24777" y="3253"/>
                  </a:lnTo>
                  <a:lnTo>
                    <a:pt x="24252" y="3326"/>
                  </a:lnTo>
                  <a:lnTo>
                    <a:pt x="23746" y="3398"/>
                  </a:lnTo>
                  <a:lnTo>
                    <a:pt x="23259" y="3506"/>
                  </a:lnTo>
                  <a:lnTo>
                    <a:pt x="22789" y="3632"/>
                  </a:lnTo>
                  <a:lnTo>
                    <a:pt x="22355" y="3777"/>
                  </a:lnTo>
                  <a:lnTo>
                    <a:pt x="21939" y="3940"/>
                  </a:lnTo>
                  <a:lnTo>
                    <a:pt x="21541" y="4121"/>
                  </a:lnTo>
                  <a:lnTo>
                    <a:pt x="21199" y="4319"/>
                  </a:lnTo>
                  <a:lnTo>
                    <a:pt x="15542" y="7916"/>
                  </a:lnTo>
                  <a:lnTo>
                    <a:pt x="15397" y="7988"/>
                  </a:lnTo>
                  <a:lnTo>
                    <a:pt x="15307" y="8042"/>
                  </a:lnTo>
                  <a:lnTo>
                    <a:pt x="15144" y="8114"/>
                  </a:lnTo>
                  <a:lnTo>
                    <a:pt x="14963" y="8169"/>
                  </a:lnTo>
                  <a:lnTo>
                    <a:pt x="14783" y="8222"/>
                  </a:lnTo>
                  <a:lnTo>
                    <a:pt x="14602" y="8277"/>
                  </a:lnTo>
                  <a:lnTo>
                    <a:pt x="14404" y="8313"/>
                  </a:lnTo>
                  <a:lnTo>
                    <a:pt x="14204" y="8349"/>
                  </a:lnTo>
                  <a:lnTo>
                    <a:pt x="14006" y="8386"/>
                  </a:lnTo>
                  <a:lnTo>
                    <a:pt x="13807" y="8386"/>
                  </a:lnTo>
                  <a:lnTo>
                    <a:pt x="13590" y="8403"/>
                  </a:lnTo>
                  <a:lnTo>
                    <a:pt x="13392" y="8403"/>
                  </a:lnTo>
                  <a:lnTo>
                    <a:pt x="13192" y="8386"/>
                  </a:lnTo>
                  <a:lnTo>
                    <a:pt x="12994" y="8367"/>
                  </a:lnTo>
                  <a:lnTo>
                    <a:pt x="12814" y="8349"/>
                  </a:lnTo>
                  <a:lnTo>
                    <a:pt x="12633" y="8313"/>
                  </a:lnTo>
                  <a:lnTo>
                    <a:pt x="12469" y="8258"/>
                  </a:lnTo>
                  <a:lnTo>
                    <a:pt x="12308" y="8205"/>
                  </a:lnTo>
                  <a:lnTo>
                    <a:pt x="12216" y="8169"/>
                  </a:lnTo>
                  <a:lnTo>
                    <a:pt x="12091" y="8114"/>
                  </a:lnTo>
                  <a:lnTo>
                    <a:pt x="11982" y="8042"/>
                  </a:lnTo>
                  <a:lnTo>
                    <a:pt x="11891" y="7969"/>
                  </a:lnTo>
                  <a:lnTo>
                    <a:pt x="11819" y="7897"/>
                  </a:lnTo>
                  <a:lnTo>
                    <a:pt x="11783" y="7807"/>
                  </a:lnTo>
                  <a:lnTo>
                    <a:pt x="11747" y="7735"/>
                  </a:lnTo>
                  <a:lnTo>
                    <a:pt x="11729" y="7644"/>
                  </a:lnTo>
                  <a:lnTo>
                    <a:pt x="11729" y="7554"/>
                  </a:lnTo>
                  <a:lnTo>
                    <a:pt x="11765" y="7463"/>
                  </a:lnTo>
                  <a:lnTo>
                    <a:pt x="11802" y="7391"/>
                  </a:lnTo>
                  <a:lnTo>
                    <a:pt x="11855" y="7301"/>
                  </a:lnTo>
                  <a:lnTo>
                    <a:pt x="11927" y="7210"/>
                  </a:lnTo>
                  <a:lnTo>
                    <a:pt x="12036" y="7121"/>
                  </a:lnTo>
                  <a:lnTo>
                    <a:pt x="12144" y="7048"/>
                  </a:lnTo>
                  <a:lnTo>
                    <a:pt x="12271" y="6976"/>
                  </a:lnTo>
                  <a:lnTo>
                    <a:pt x="13717" y="6162"/>
                  </a:lnTo>
                  <a:lnTo>
                    <a:pt x="14151" y="5892"/>
                  </a:lnTo>
                  <a:lnTo>
                    <a:pt x="14385" y="5728"/>
                  </a:lnTo>
                  <a:lnTo>
                    <a:pt x="14674" y="5475"/>
                  </a:lnTo>
                  <a:lnTo>
                    <a:pt x="14910" y="5222"/>
                  </a:lnTo>
                  <a:lnTo>
                    <a:pt x="15091" y="4969"/>
                  </a:lnTo>
                  <a:lnTo>
                    <a:pt x="15180" y="4735"/>
                  </a:lnTo>
                  <a:lnTo>
                    <a:pt x="15235" y="4499"/>
                  </a:lnTo>
                  <a:lnTo>
                    <a:pt x="15235" y="4265"/>
                  </a:lnTo>
                  <a:lnTo>
                    <a:pt x="15163" y="4048"/>
                  </a:lnTo>
                  <a:lnTo>
                    <a:pt x="15054" y="3849"/>
                  </a:lnTo>
                  <a:lnTo>
                    <a:pt x="14891" y="3651"/>
                  </a:lnTo>
                  <a:lnTo>
                    <a:pt x="14693" y="3470"/>
                  </a:lnTo>
                  <a:lnTo>
                    <a:pt x="14440" y="3289"/>
                  </a:lnTo>
                  <a:lnTo>
                    <a:pt x="14132" y="3145"/>
                  </a:lnTo>
                  <a:lnTo>
                    <a:pt x="13789" y="3000"/>
                  </a:lnTo>
                  <a:lnTo>
                    <a:pt x="13392" y="2873"/>
                  </a:lnTo>
                  <a:lnTo>
                    <a:pt x="12958" y="2765"/>
                  </a:lnTo>
                  <a:lnTo>
                    <a:pt x="1048" y="0"/>
                  </a:ln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2" name="Straight Connector 51">
            <a:extLst>
              <a:ext uri="{FF2B5EF4-FFF2-40B4-BE49-F238E27FC236}">
                <a16:creationId xmlns:a16="http://schemas.microsoft.com/office/drawing/2014/main" id="{8062767B-9A59-9FF3-FE1E-0B724ABB049D}"/>
              </a:ext>
            </a:extLst>
          </p:cNvPr>
          <p:cNvCxnSpPr>
            <a:cxnSpLocks/>
          </p:cNvCxnSpPr>
          <p:nvPr/>
        </p:nvCxnSpPr>
        <p:spPr>
          <a:xfrm>
            <a:off x="4906113" y="4267256"/>
            <a:ext cx="0" cy="1019173"/>
          </a:xfrm>
          <a:prstGeom prst="line">
            <a:avLst/>
          </a:prstGeom>
          <a:ln w="3175">
            <a:solidFill>
              <a:srgbClr val="537355"/>
            </a:solidFill>
          </a:ln>
        </p:spPr>
        <p:style>
          <a:lnRef idx="1">
            <a:schemeClr val="accent6"/>
          </a:lnRef>
          <a:fillRef idx="0">
            <a:schemeClr val="accent6"/>
          </a:fillRef>
          <a:effectRef idx="0">
            <a:schemeClr val="accent6"/>
          </a:effectRef>
          <a:fontRef idx="minor">
            <a:schemeClr val="tx1"/>
          </a:fontRef>
        </p:style>
      </p:cxnSp>
      <p:sp>
        <p:nvSpPr>
          <p:cNvPr id="31" name="Ellipse 3">
            <a:extLst>
              <a:ext uri="{FF2B5EF4-FFF2-40B4-BE49-F238E27FC236}">
                <a16:creationId xmlns:a16="http://schemas.microsoft.com/office/drawing/2014/main" id="{B9CD10B9-462A-DEF9-02A1-83724E7B9650}"/>
              </a:ext>
            </a:extLst>
          </p:cNvPr>
          <p:cNvSpPr/>
          <p:nvPr/>
        </p:nvSpPr>
        <p:spPr>
          <a:xfrm>
            <a:off x="4667464" y="3826927"/>
            <a:ext cx="457200" cy="457200"/>
          </a:xfrm>
          <a:prstGeom prst="ellipse">
            <a:avLst/>
          </a:prstGeom>
          <a:solidFill>
            <a:srgbClr val="876558"/>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fr-FR" sz="1400" b="1">
              <a:latin typeface="Open Sans" panose="020B0606030504020204" pitchFamily="34" charset="0"/>
              <a:ea typeface="Open Sans" panose="020B0606030504020204" pitchFamily="34" charset="0"/>
              <a:cs typeface="Open Sans" panose="020B0606030504020204" pitchFamily="34" charset="0"/>
            </a:endParaRPr>
          </a:p>
        </p:txBody>
      </p:sp>
      <p:sp>
        <p:nvSpPr>
          <p:cNvPr id="30" name="Ellipse 3">
            <a:extLst>
              <a:ext uri="{FF2B5EF4-FFF2-40B4-BE49-F238E27FC236}">
                <a16:creationId xmlns:a16="http://schemas.microsoft.com/office/drawing/2014/main" id="{6021F445-6279-DF93-34D2-382D12C1787F}"/>
              </a:ext>
            </a:extLst>
          </p:cNvPr>
          <p:cNvSpPr/>
          <p:nvPr/>
        </p:nvSpPr>
        <p:spPr>
          <a:xfrm>
            <a:off x="1605578" y="3459693"/>
            <a:ext cx="457200" cy="457200"/>
          </a:xfrm>
          <a:prstGeom prst="ellipse">
            <a:avLst/>
          </a:prstGeom>
          <a:solidFill>
            <a:srgbClr val="876558"/>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fr-FR" sz="1400" b="1">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91496045-FE32-78C8-2522-4F0B8732D781}"/>
              </a:ext>
            </a:extLst>
          </p:cNvPr>
          <p:cNvSpPr>
            <a:spLocks noGrp="1"/>
          </p:cNvSpPr>
          <p:nvPr>
            <p:ph type="title"/>
          </p:nvPr>
        </p:nvSpPr>
        <p:spPr>
          <a:xfrm>
            <a:off x="517939" y="166342"/>
            <a:ext cx="10515600" cy="1325563"/>
          </a:xfrm>
        </p:spPr>
        <p:txBody>
          <a:bodyPr/>
          <a:lstStyle/>
          <a:p>
            <a:r>
              <a:rPr lang="en-US">
                <a:latin typeface="Montserrat Black"/>
              </a:rPr>
              <a:t>Wider values focus group  </a:t>
            </a:r>
            <a:endParaRPr lang="en-US"/>
          </a:p>
        </p:txBody>
      </p:sp>
      <p:sp>
        <p:nvSpPr>
          <p:cNvPr id="22" name="Rectangle 21">
            <a:extLst>
              <a:ext uri="{FF2B5EF4-FFF2-40B4-BE49-F238E27FC236}">
                <a16:creationId xmlns:a16="http://schemas.microsoft.com/office/drawing/2014/main" id="{185AC569-D951-7EFC-DF87-4678CED908EE}"/>
              </a:ext>
            </a:extLst>
          </p:cNvPr>
          <p:cNvSpPr/>
          <p:nvPr/>
        </p:nvSpPr>
        <p:spPr>
          <a:xfrm>
            <a:off x="0" y="1612233"/>
            <a:ext cx="12192000" cy="355738"/>
          </a:xfrm>
          <a:prstGeom prst="rect">
            <a:avLst/>
          </a:prstGeom>
          <a:solidFill>
            <a:schemeClr val="accent3">
              <a:alpha val="38000"/>
            </a:schemeClr>
          </a:solidFill>
          <a:ln>
            <a:noFill/>
          </a:ln>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algn="ctr"/>
            <a:r>
              <a:rPr lang="en-US" sz="1700" i="1" dirty="0">
                <a:solidFill>
                  <a:schemeClr val="tx1"/>
                </a:solidFill>
              </a:rPr>
              <a:t>Participants will be divided into two groups:</a:t>
            </a:r>
            <a:r>
              <a:rPr lang="en-US" sz="1700" b="1" i="1" dirty="0">
                <a:solidFill>
                  <a:schemeClr val="tx1"/>
                </a:solidFill>
              </a:rPr>
              <a:t> Group 1 with xx</a:t>
            </a:r>
            <a:r>
              <a:rPr lang="en-US" sz="1700" i="1" dirty="0">
                <a:solidFill>
                  <a:schemeClr val="tx1"/>
                </a:solidFill>
              </a:rPr>
              <a:t> and </a:t>
            </a:r>
            <a:r>
              <a:rPr lang="en-US" sz="1700" b="1" i="1" dirty="0">
                <a:solidFill>
                  <a:schemeClr val="tx1"/>
                </a:solidFill>
              </a:rPr>
              <a:t>Group 2 with xx</a:t>
            </a:r>
            <a:endParaRPr lang="fr-FR" sz="1700" b="1" i="1" dirty="0">
              <a:solidFill>
                <a:schemeClr val="tx1"/>
              </a:solidFill>
            </a:endParaRPr>
          </a:p>
        </p:txBody>
      </p:sp>
      <p:cxnSp>
        <p:nvCxnSpPr>
          <p:cNvPr id="51" name="Straight Connector 50">
            <a:extLst>
              <a:ext uri="{FF2B5EF4-FFF2-40B4-BE49-F238E27FC236}">
                <a16:creationId xmlns:a16="http://schemas.microsoft.com/office/drawing/2014/main" id="{97AA59A9-30DA-00A9-24B9-0FEEB6678894}"/>
              </a:ext>
            </a:extLst>
          </p:cNvPr>
          <p:cNvCxnSpPr>
            <a:cxnSpLocks/>
            <a:endCxn id="30" idx="4"/>
          </p:cNvCxnSpPr>
          <p:nvPr/>
        </p:nvCxnSpPr>
        <p:spPr>
          <a:xfrm flipV="1">
            <a:off x="1834178" y="3916893"/>
            <a:ext cx="0" cy="778796"/>
          </a:xfrm>
          <a:prstGeom prst="line">
            <a:avLst/>
          </a:prstGeom>
          <a:ln w="3175">
            <a:solidFill>
              <a:srgbClr val="537355"/>
            </a:solidFill>
          </a:ln>
        </p:spPr>
        <p:style>
          <a:lnRef idx="1">
            <a:schemeClr val="accent6"/>
          </a:lnRef>
          <a:fillRef idx="0">
            <a:schemeClr val="accent6"/>
          </a:fillRef>
          <a:effectRef idx="0">
            <a:schemeClr val="accent6"/>
          </a:effectRef>
          <a:fontRef idx="minor">
            <a:schemeClr val="tx1"/>
          </a:fontRef>
        </p:style>
      </p:cxnSp>
      <p:cxnSp>
        <p:nvCxnSpPr>
          <p:cNvPr id="8" name="Straight Connector 7">
            <a:extLst>
              <a:ext uri="{FF2B5EF4-FFF2-40B4-BE49-F238E27FC236}">
                <a16:creationId xmlns:a16="http://schemas.microsoft.com/office/drawing/2014/main" id="{104CF1F3-01A4-0EE7-C416-6F8E5BB48999}"/>
              </a:ext>
            </a:extLst>
          </p:cNvPr>
          <p:cNvCxnSpPr>
            <a:cxnSpLocks/>
            <a:endCxn id="9" idx="4"/>
          </p:cNvCxnSpPr>
          <p:nvPr/>
        </p:nvCxnSpPr>
        <p:spPr>
          <a:xfrm flipV="1">
            <a:off x="7791536" y="3869279"/>
            <a:ext cx="0" cy="1046992"/>
          </a:xfrm>
          <a:prstGeom prst="line">
            <a:avLst/>
          </a:prstGeom>
          <a:ln w="3175">
            <a:solidFill>
              <a:srgbClr val="537355"/>
            </a:solidFill>
          </a:ln>
        </p:spPr>
        <p:style>
          <a:lnRef idx="1">
            <a:schemeClr val="accent6"/>
          </a:lnRef>
          <a:fillRef idx="0">
            <a:schemeClr val="accent6"/>
          </a:fillRef>
          <a:effectRef idx="0">
            <a:schemeClr val="accent6"/>
          </a:effectRef>
          <a:fontRef idx="minor">
            <a:schemeClr val="tx1"/>
          </a:fontRef>
        </p:style>
      </p:cxnSp>
      <p:sp>
        <p:nvSpPr>
          <p:cNvPr id="9" name="Ellipse 3">
            <a:extLst>
              <a:ext uri="{FF2B5EF4-FFF2-40B4-BE49-F238E27FC236}">
                <a16:creationId xmlns:a16="http://schemas.microsoft.com/office/drawing/2014/main" id="{DF8C3DF9-E82B-53D8-B01D-35FF1F5ABB54}"/>
              </a:ext>
            </a:extLst>
          </p:cNvPr>
          <p:cNvSpPr/>
          <p:nvPr/>
        </p:nvSpPr>
        <p:spPr>
          <a:xfrm>
            <a:off x="7562936" y="3412079"/>
            <a:ext cx="457200" cy="457200"/>
          </a:xfrm>
          <a:prstGeom prst="ellipse">
            <a:avLst/>
          </a:prstGeom>
          <a:solidFill>
            <a:srgbClr val="876558"/>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fr-FR" sz="1400" b="1">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D75AE6B7-CF4A-A720-24D2-3375FE8DE55F}"/>
              </a:ext>
            </a:extLst>
          </p:cNvPr>
          <p:cNvCxnSpPr>
            <a:cxnSpLocks/>
          </p:cNvCxnSpPr>
          <p:nvPr/>
        </p:nvCxnSpPr>
        <p:spPr>
          <a:xfrm flipV="1">
            <a:off x="9998106" y="4695689"/>
            <a:ext cx="0" cy="979364"/>
          </a:xfrm>
          <a:prstGeom prst="line">
            <a:avLst/>
          </a:prstGeom>
          <a:ln w="3175">
            <a:solidFill>
              <a:srgbClr val="537355"/>
            </a:solidFill>
          </a:ln>
        </p:spPr>
        <p:style>
          <a:lnRef idx="1">
            <a:schemeClr val="accent6"/>
          </a:lnRef>
          <a:fillRef idx="0">
            <a:schemeClr val="accent6"/>
          </a:fillRef>
          <a:effectRef idx="0">
            <a:schemeClr val="accent6"/>
          </a:effectRef>
          <a:fontRef idx="minor">
            <a:schemeClr val="tx1"/>
          </a:fontRef>
        </p:style>
      </p:cxnSp>
      <p:sp>
        <p:nvSpPr>
          <p:cNvPr id="13" name="Ellipse 3">
            <a:extLst>
              <a:ext uri="{FF2B5EF4-FFF2-40B4-BE49-F238E27FC236}">
                <a16:creationId xmlns:a16="http://schemas.microsoft.com/office/drawing/2014/main" id="{A41C760B-752E-6EE2-10B9-1ABD4DE47C47}"/>
              </a:ext>
            </a:extLst>
          </p:cNvPr>
          <p:cNvSpPr/>
          <p:nvPr/>
        </p:nvSpPr>
        <p:spPr>
          <a:xfrm>
            <a:off x="9769506" y="4240571"/>
            <a:ext cx="457200" cy="457200"/>
          </a:xfrm>
          <a:prstGeom prst="ellipse">
            <a:avLst/>
          </a:prstGeom>
          <a:solidFill>
            <a:srgbClr val="876558"/>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fr-FR" sz="1400" b="1">
              <a:latin typeface="Open Sans" panose="020B0606030504020204" pitchFamily="34" charset="0"/>
              <a:ea typeface="Open Sans" panose="020B0606030504020204" pitchFamily="34" charset="0"/>
              <a:cs typeface="Open Sans" panose="020B0606030504020204" pitchFamily="34" charset="0"/>
            </a:endParaRPr>
          </a:p>
        </p:txBody>
      </p:sp>
      <p:sp>
        <p:nvSpPr>
          <p:cNvPr id="14" name="Ellipse 3">
            <a:extLst>
              <a:ext uri="{FF2B5EF4-FFF2-40B4-BE49-F238E27FC236}">
                <a16:creationId xmlns:a16="http://schemas.microsoft.com/office/drawing/2014/main" id="{FF9EB938-960F-406C-989B-3BDE52441B69}"/>
              </a:ext>
            </a:extLst>
          </p:cNvPr>
          <p:cNvSpPr/>
          <p:nvPr/>
        </p:nvSpPr>
        <p:spPr>
          <a:xfrm>
            <a:off x="613490" y="2620327"/>
            <a:ext cx="2396245" cy="659130"/>
          </a:xfrm>
          <a:prstGeom prst="roundRect">
            <a:avLst/>
          </a:prstGeom>
          <a:solidFill>
            <a:srgbClr val="537355"/>
          </a:solidFill>
          <a:ln>
            <a:noFill/>
          </a:ln>
          <a:effectLst>
            <a:outerShdw blurRad="50800" dist="38100" dir="2700000" sx="102000" sy="102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US" sz="1100" b="1">
                <a:latin typeface="Open Sans" panose="020B0606030504020204" pitchFamily="34" charset="0"/>
                <a:ea typeface="Open Sans" panose="020B0606030504020204" pitchFamily="34" charset="0"/>
                <a:cs typeface="Open Sans" panose="020B0606030504020204" pitchFamily="34" charset="0"/>
              </a:rPr>
              <a:t>Indicator-based prioritization: </a:t>
            </a:r>
            <a:r>
              <a:rPr lang="en-US" sz="1100">
                <a:latin typeface="Open Sans" panose="020B0606030504020204" pitchFamily="34" charset="0"/>
                <a:ea typeface="Open Sans" panose="020B0606030504020204" pitchFamily="34" charset="0"/>
                <a:cs typeface="Open Sans" panose="020B0606030504020204" pitchFamily="34" charset="0"/>
              </a:rPr>
              <a:t>General importance, not specific to a scenario</a:t>
            </a:r>
            <a:endParaRPr lang="fr-FR" sz="1100">
              <a:latin typeface="Open Sans" panose="020B0606030504020204" pitchFamily="34" charset="0"/>
              <a:ea typeface="Open Sans" panose="020B0606030504020204" pitchFamily="34" charset="0"/>
              <a:cs typeface="Open Sans" panose="020B0606030504020204" pitchFamily="34" charset="0"/>
            </a:endParaRPr>
          </a:p>
        </p:txBody>
      </p:sp>
      <p:sp>
        <p:nvSpPr>
          <p:cNvPr id="27" name="Ellipse 3">
            <a:extLst>
              <a:ext uri="{FF2B5EF4-FFF2-40B4-BE49-F238E27FC236}">
                <a16:creationId xmlns:a16="http://schemas.microsoft.com/office/drawing/2014/main" id="{FAC6DF1D-8E40-7982-2FFB-AF576D3CCDA0}"/>
              </a:ext>
            </a:extLst>
          </p:cNvPr>
          <p:cNvSpPr/>
          <p:nvPr/>
        </p:nvSpPr>
        <p:spPr>
          <a:xfrm>
            <a:off x="4074743" y="3062346"/>
            <a:ext cx="1700784" cy="658368"/>
          </a:xfrm>
          <a:prstGeom prst="roundRect">
            <a:avLst/>
          </a:prstGeom>
          <a:solidFill>
            <a:srgbClr val="537355"/>
          </a:solidFill>
          <a:ln>
            <a:noFill/>
          </a:ln>
          <a:effectLst>
            <a:outerShdw blurRad="50800" dist="38100" dir="2700000" sx="102000" sy="102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US" sz="1100" b="1">
                <a:latin typeface="Open Sans" panose="020B0606030504020204" pitchFamily="34" charset="0"/>
                <a:ea typeface="Open Sans" panose="020B0606030504020204" pitchFamily="34" charset="0"/>
                <a:cs typeface="Open Sans" panose="020B0606030504020204" pitchFamily="34" charset="0"/>
              </a:rPr>
              <a:t>Ethical perspective</a:t>
            </a:r>
            <a:r>
              <a:rPr lang="en-US" sz="1100">
                <a:latin typeface="Open Sans" panose="020B0606030504020204" pitchFamily="34" charset="0"/>
                <a:ea typeface="Open Sans" panose="020B0606030504020204" pitchFamily="34" charset="0"/>
                <a:cs typeface="Open Sans" panose="020B0606030504020204" pitchFamily="34" charset="0"/>
              </a:rPr>
              <a:t>: Diving into specific land scenarios</a:t>
            </a:r>
            <a:endParaRPr lang="fr-FR" sz="1100">
              <a:latin typeface="Open Sans" panose="020B0606030504020204" pitchFamily="34" charset="0"/>
              <a:ea typeface="Open Sans" panose="020B0606030504020204" pitchFamily="34" charset="0"/>
              <a:cs typeface="Open Sans" panose="020B0606030504020204" pitchFamily="34" charset="0"/>
            </a:endParaRPr>
          </a:p>
        </p:txBody>
      </p:sp>
      <p:sp>
        <p:nvSpPr>
          <p:cNvPr id="29" name="Ellipse 3">
            <a:extLst>
              <a:ext uri="{FF2B5EF4-FFF2-40B4-BE49-F238E27FC236}">
                <a16:creationId xmlns:a16="http://schemas.microsoft.com/office/drawing/2014/main" id="{1907C2C1-C8CA-3DEF-43C1-691B2BB6CE76}"/>
              </a:ext>
            </a:extLst>
          </p:cNvPr>
          <p:cNvSpPr/>
          <p:nvPr/>
        </p:nvSpPr>
        <p:spPr>
          <a:xfrm>
            <a:off x="6879641" y="2642021"/>
            <a:ext cx="1823789" cy="658368"/>
          </a:xfrm>
          <a:prstGeom prst="roundRect">
            <a:avLst/>
          </a:prstGeom>
          <a:solidFill>
            <a:srgbClr val="537355"/>
          </a:solidFill>
          <a:ln>
            <a:noFill/>
          </a:ln>
          <a:effectLst>
            <a:outerShdw blurRad="50800" dist="38100" dir="2700000" sx="102000" sy="102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US" sz="1100" b="1">
                <a:latin typeface="Open Sans" panose="020B0606030504020204" pitchFamily="34" charset="0"/>
                <a:ea typeface="Open Sans" panose="020B0606030504020204" pitchFamily="34" charset="0"/>
                <a:cs typeface="Open Sans" panose="020B0606030504020204" pitchFamily="34" charset="0"/>
              </a:rPr>
              <a:t>Scenario co-creation</a:t>
            </a:r>
            <a:r>
              <a:rPr lang="en-US" sz="1100">
                <a:latin typeface="Open Sans" panose="020B0606030504020204" pitchFamily="34" charset="0"/>
                <a:ea typeface="Open Sans" panose="020B0606030504020204" pitchFamily="34" charset="0"/>
                <a:cs typeface="Open Sans" panose="020B0606030504020204" pitchFamily="34" charset="0"/>
              </a:rPr>
              <a:t>: Design your future land</a:t>
            </a:r>
            <a:endParaRPr lang="fr-FR" sz="1100">
              <a:latin typeface="Open Sans" panose="020B0606030504020204" pitchFamily="34" charset="0"/>
              <a:ea typeface="Open Sans" panose="020B0606030504020204" pitchFamily="34" charset="0"/>
              <a:cs typeface="Open Sans" panose="020B0606030504020204" pitchFamily="34" charset="0"/>
            </a:endParaRPr>
          </a:p>
        </p:txBody>
      </p:sp>
      <p:sp>
        <p:nvSpPr>
          <p:cNvPr id="34" name="Ellipse 3">
            <a:extLst>
              <a:ext uri="{FF2B5EF4-FFF2-40B4-BE49-F238E27FC236}">
                <a16:creationId xmlns:a16="http://schemas.microsoft.com/office/drawing/2014/main" id="{60183992-1E66-BE51-5A38-569AC97172F5}"/>
              </a:ext>
            </a:extLst>
          </p:cNvPr>
          <p:cNvSpPr/>
          <p:nvPr/>
        </p:nvSpPr>
        <p:spPr>
          <a:xfrm>
            <a:off x="9211924" y="3586101"/>
            <a:ext cx="1528122" cy="479284"/>
          </a:xfrm>
          <a:prstGeom prst="roundRect">
            <a:avLst/>
          </a:prstGeom>
          <a:solidFill>
            <a:srgbClr val="537355"/>
          </a:solidFill>
          <a:ln>
            <a:noFill/>
          </a:ln>
          <a:effectLst>
            <a:outerShdw blurRad="50800" dist="38100" dir="2700000" sx="102000" sy="102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US" sz="1100" b="1">
                <a:latin typeface="Open Sans" panose="020B0606030504020204" pitchFamily="34" charset="0"/>
                <a:ea typeface="Open Sans" panose="020B0606030504020204" pitchFamily="34" charset="0"/>
                <a:cs typeface="Open Sans" panose="020B0606030504020204" pitchFamily="34" charset="0"/>
              </a:rPr>
              <a:t>Pitch your scenario</a:t>
            </a:r>
            <a:endParaRPr lang="fr-FR" sz="1100" b="1">
              <a:latin typeface="Open Sans" panose="020B0606030504020204" pitchFamily="34" charset="0"/>
              <a:ea typeface="Open Sans" panose="020B0606030504020204" pitchFamily="34" charset="0"/>
              <a:cs typeface="Open Sans" panose="020B0606030504020204" pitchFamily="34" charset="0"/>
            </a:endParaRPr>
          </a:p>
        </p:txBody>
      </p:sp>
      <p:pic>
        <p:nvPicPr>
          <p:cNvPr id="40" name="Graphic 39" descr="Priorities with solid fill">
            <a:extLst>
              <a:ext uri="{FF2B5EF4-FFF2-40B4-BE49-F238E27FC236}">
                <a16:creationId xmlns:a16="http://schemas.microsoft.com/office/drawing/2014/main" id="{5BC4C456-0B07-9FEF-7C53-B7CC1EA674C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67377" y="3477992"/>
            <a:ext cx="288472" cy="409913"/>
          </a:xfrm>
          <a:prstGeom prst="rect">
            <a:avLst/>
          </a:prstGeom>
        </p:spPr>
      </p:pic>
      <p:cxnSp>
        <p:nvCxnSpPr>
          <p:cNvPr id="41" name="Straight Arrow Connector 40">
            <a:extLst>
              <a:ext uri="{FF2B5EF4-FFF2-40B4-BE49-F238E27FC236}">
                <a16:creationId xmlns:a16="http://schemas.microsoft.com/office/drawing/2014/main" id="{C43749D8-120F-B7BA-AEC0-BEFC8758F5EE}"/>
              </a:ext>
            </a:extLst>
          </p:cNvPr>
          <p:cNvCxnSpPr>
            <a:cxnSpLocks/>
          </p:cNvCxnSpPr>
          <p:nvPr/>
        </p:nvCxnSpPr>
        <p:spPr>
          <a:xfrm>
            <a:off x="1450457" y="4758851"/>
            <a:ext cx="1404863" cy="107957"/>
          </a:xfrm>
          <a:prstGeom prst="straightConnector1">
            <a:avLst/>
          </a:prstGeom>
          <a:ln>
            <a:solidFill>
              <a:srgbClr val="876558"/>
            </a:solidFill>
            <a:prstDash val="dash"/>
            <a:tailEnd type="triangle"/>
          </a:ln>
        </p:spPr>
        <p:style>
          <a:lnRef idx="2">
            <a:schemeClr val="accent1"/>
          </a:lnRef>
          <a:fillRef idx="0">
            <a:schemeClr val="accent1"/>
          </a:fillRef>
          <a:effectRef idx="1">
            <a:schemeClr val="accent1"/>
          </a:effectRef>
          <a:fontRef idx="minor">
            <a:schemeClr val="tx1"/>
          </a:fontRef>
        </p:style>
      </p:cxnSp>
      <p:pic>
        <p:nvPicPr>
          <p:cNvPr id="47" name="Graphic 46" descr="Network outline">
            <a:extLst>
              <a:ext uri="{FF2B5EF4-FFF2-40B4-BE49-F238E27FC236}">
                <a16:creationId xmlns:a16="http://schemas.microsoft.com/office/drawing/2014/main" id="{05757168-4108-D737-F2A3-E54867C2091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23636" y="3884795"/>
            <a:ext cx="350251" cy="343414"/>
          </a:xfrm>
          <a:prstGeom prst="rect">
            <a:avLst/>
          </a:prstGeom>
        </p:spPr>
      </p:pic>
      <p:pic>
        <p:nvPicPr>
          <p:cNvPr id="49" name="Graphic 48" descr="Artificial Intelligence outline">
            <a:extLst>
              <a:ext uri="{FF2B5EF4-FFF2-40B4-BE49-F238E27FC236}">
                <a16:creationId xmlns:a16="http://schemas.microsoft.com/office/drawing/2014/main" id="{F6CA80F9-4BC5-7451-2EE7-FBB83BE3306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16655" y="3448049"/>
            <a:ext cx="384414" cy="384414"/>
          </a:xfrm>
          <a:prstGeom prst="rect">
            <a:avLst/>
          </a:prstGeom>
        </p:spPr>
      </p:pic>
      <p:pic>
        <p:nvPicPr>
          <p:cNvPr id="50" name="Graphic 49" descr="Projector screen outline">
            <a:extLst>
              <a:ext uri="{FF2B5EF4-FFF2-40B4-BE49-F238E27FC236}">
                <a16:creationId xmlns:a16="http://schemas.microsoft.com/office/drawing/2014/main" id="{232BDBA3-C4E0-FF38-4EBB-E84179C5D0F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785899" y="4272870"/>
            <a:ext cx="424414" cy="424414"/>
          </a:xfrm>
          <a:prstGeom prst="rect">
            <a:avLst/>
          </a:prstGeom>
        </p:spPr>
      </p:pic>
      <p:cxnSp>
        <p:nvCxnSpPr>
          <p:cNvPr id="54" name="Straight Arrow Connector 53">
            <a:extLst>
              <a:ext uri="{FF2B5EF4-FFF2-40B4-BE49-F238E27FC236}">
                <a16:creationId xmlns:a16="http://schemas.microsoft.com/office/drawing/2014/main" id="{6C2288FA-2EB4-4A5F-AB4A-BF35B367D745}"/>
              </a:ext>
            </a:extLst>
          </p:cNvPr>
          <p:cNvCxnSpPr>
            <a:cxnSpLocks/>
          </p:cNvCxnSpPr>
          <p:nvPr/>
        </p:nvCxnSpPr>
        <p:spPr>
          <a:xfrm flipV="1">
            <a:off x="5410251" y="4955950"/>
            <a:ext cx="1116432" cy="222035"/>
          </a:xfrm>
          <a:prstGeom prst="straightConnector1">
            <a:avLst/>
          </a:prstGeom>
          <a:ln>
            <a:solidFill>
              <a:srgbClr val="876558"/>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58" name="Connector: Curved 57">
            <a:extLst>
              <a:ext uri="{FF2B5EF4-FFF2-40B4-BE49-F238E27FC236}">
                <a16:creationId xmlns:a16="http://schemas.microsoft.com/office/drawing/2014/main" id="{39E0A057-EE7F-FD4B-C89E-41BC59743D4B}"/>
              </a:ext>
            </a:extLst>
          </p:cNvPr>
          <p:cNvCxnSpPr>
            <a:cxnSpLocks/>
          </p:cNvCxnSpPr>
          <p:nvPr/>
        </p:nvCxnSpPr>
        <p:spPr>
          <a:xfrm>
            <a:off x="8451124" y="5055443"/>
            <a:ext cx="1546982" cy="689966"/>
          </a:xfrm>
          <a:prstGeom prst="curvedConnector3">
            <a:avLst>
              <a:gd name="adj1" fmla="val -31193"/>
            </a:avLst>
          </a:prstGeom>
          <a:ln>
            <a:solidFill>
              <a:srgbClr val="876558"/>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5764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DCEA22-AC73-BB5A-EF14-6B58CBDAF585}"/>
              </a:ext>
            </a:extLst>
          </p:cNvPr>
          <p:cNvSpPr>
            <a:spLocks noGrp="1"/>
          </p:cNvSpPr>
          <p:nvPr>
            <p:ph type="title"/>
          </p:nvPr>
        </p:nvSpPr>
        <p:spPr>
          <a:xfrm>
            <a:off x="577160" y="569710"/>
            <a:ext cx="10515600" cy="863600"/>
          </a:xfrm>
        </p:spPr>
        <p:txBody>
          <a:bodyPr>
            <a:normAutofit/>
          </a:bodyPr>
          <a:lstStyle/>
          <a:p>
            <a:r>
              <a:rPr lang="fr-FR" err="1">
                <a:latin typeface="Montserrat Black"/>
              </a:rPr>
              <a:t>Indicators</a:t>
            </a:r>
            <a:r>
              <a:rPr lang="fr-FR">
                <a:latin typeface="Montserrat Black"/>
              </a:rPr>
              <a:t> to </a:t>
            </a:r>
            <a:r>
              <a:rPr lang="fr-FR" err="1">
                <a:latin typeface="Montserrat Black"/>
              </a:rPr>
              <a:t>assess</a:t>
            </a:r>
            <a:r>
              <a:rPr lang="fr-FR">
                <a:latin typeface="Montserrat Black"/>
              </a:rPr>
              <a:t> </a:t>
            </a:r>
            <a:r>
              <a:rPr lang="fr-FR" err="1">
                <a:latin typeface="Montserrat Black"/>
              </a:rPr>
              <a:t>wider</a:t>
            </a:r>
            <a:r>
              <a:rPr lang="fr-FR">
                <a:latin typeface="Montserrat Black"/>
              </a:rPr>
              <a:t> values</a:t>
            </a:r>
            <a:endParaRPr lang="fr-FR"/>
          </a:p>
        </p:txBody>
      </p:sp>
      <p:graphicFrame>
        <p:nvGraphicFramePr>
          <p:cNvPr id="17" name="Table 16">
            <a:extLst>
              <a:ext uri="{FF2B5EF4-FFF2-40B4-BE49-F238E27FC236}">
                <a16:creationId xmlns:a16="http://schemas.microsoft.com/office/drawing/2014/main" id="{2C088B60-96ED-39B0-7E5F-E299619740AE}"/>
              </a:ext>
            </a:extLst>
          </p:cNvPr>
          <p:cNvGraphicFramePr>
            <a:graphicFrameLocks noGrp="1"/>
          </p:cNvGraphicFramePr>
          <p:nvPr>
            <p:extLst>
              <p:ext uri="{D42A27DB-BD31-4B8C-83A1-F6EECF244321}">
                <p14:modId xmlns:p14="http://schemas.microsoft.com/office/powerpoint/2010/main" val="12150385"/>
              </p:ext>
            </p:extLst>
          </p:nvPr>
        </p:nvGraphicFramePr>
        <p:xfrm>
          <a:off x="476839" y="1864922"/>
          <a:ext cx="3403136" cy="3408680"/>
        </p:xfrm>
        <a:graphic>
          <a:graphicData uri="http://schemas.openxmlformats.org/drawingml/2006/table">
            <a:tbl>
              <a:tblPr firstRow="1" bandRow="1">
                <a:tableStyleId>{72833802-FEF1-4C79-8D5D-14CF1EAF98D9}</a:tableStyleId>
              </a:tblPr>
              <a:tblGrid>
                <a:gridCol w="1701568">
                  <a:extLst>
                    <a:ext uri="{9D8B030D-6E8A-4147-A177-3AD203B41FA5}">
                      <a16:colId xmlns:a16="http://schemas.microsoft.com/office/drawing/2014/main" val="3320560332"/>
                    </a:ext>
                  </a:extLst>
                </a:gridCol>
                <a:gridCol w="1701568">
                  <a:extLst>
                    <a:ext uri="{9D8B030D-6E8A-4147-A177-3AD203B41FA5}">
                      <a16:colId xmlns:a16="http://schemas.microsoft.com/office/drawing/2014/main" val="2945063228"/>
                    </a:ext>
                  </a:extLst>
                </a:gridCol>
              </a:tblGrid>
              <a:tr h="370840">
                <a:tc gridSpan="2">
                  <a:txBody>
                    <a:bodyPr/>
                    <a:lstStyle/>
                    <a:p>
                      <a:pPr algn="ctr"/>
                      <a:r>
                        <a:rPr lang="en-US" sz="1500"/>
                        <a:t>List of categories</a:t>
                      </a:r>
                      <a:endParaRPr lang="fr-FR" sz="15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a:tc>
                <a:extLst>
                  <a:ext uri="{0D108BD9-81ED-4DB2-BD59-A6C34878D82A}">
                    <a16:rowId xmlns:a16="http://schemas.microsoft.com/office/drawing/2014/main" val="2293111869"/>
                  </a:ext>
                </a:extLst>
              </a:tr>
              <a:tr h="370840">
                <a:tc rowSpan="4">
                  <a:txBody>
                    <a:bodyPr/>
                    <a:lstStyle/>
                    <a:p>
                      <a:pPr algn="ctr"/>
                      <a:r>
                        <a:rPr lang="en-US" sz="1400"/>
                        <a:t>Environmental impacts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a:t>Local/Global Climate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5277401"/>
                  </a:ext>
                </a:extLst>
              </a:tr>
              <a:tr h="370840">
                <a:tc vMerge="1">
                  <a:txBody>
                    <a:bodyPr/>
                    <a:lstStyle/>
                    <a:p>
                      <a:pPr algn="l"/>
                      <a:endParaRPr lang="fr-FR" sz="1500"/>
                    </a:p>
                  </a:txBody>
                  <a:tcPr/>
                </a:tc>
                <a:tc>
                  <a:txBody>
                    <a:bodyPr/>
                    <a:lstStyle/>
                    <a:p>
                      <a:pPr algn="ctr"/>
                      <a:r>
                        <a:rPr lang="en-US" sz="1400"/>
                        <a:t>Soil and soil health</a:t>
                      </a:r>
                      <a:endParaRPr lang="fr-FR"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7786259"/>
                  </a:ext>
                </a:extLst>
              </a:tr>
              <a:tr h="370840">
                <a:tc vMerge="1">
                  <a:txBody>
                    <a:bodyPr/>
                    <a:lstStyle/>
                    <a:p>
                      <a:pPr algn="l"/>
                      <a:endParaRPr lang="fr-FR" sz="1500"/>
                    </a:p>
                  </a:txBody>
                  <a:tcPr/>
                </a:tc>
                <a:tc>
                  <a:txBody>
                    <a:bodyPr/>
                    <a:lstStyle/>
                    <a:p>
                      <a:pPr algn="ctr"/>
                      <a:r>
                        <a:rPr lang="en-US" sz="1400"/>
                        <a:t>Water</a:t>
                      </a:r>
                      <a:endParaRPr lang="fr-FR"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2473517"/>
                  </a:ext>
                </a:extLst>
              </a:tr>
              <a:tr h="370840">
                <a:tc vMerge="1">
                  <a:txBody>
                    <a:bodyPr/>
                    <a:lstStyle/>
                    <a:p>
                      <a:pPr algn="l"/>
                      <a:endParaRPr lang="fr-FR" sz="1500"/>
                    </a:p>
                  </a:txBody>
                  <a:tcPr/>
                </a:tc>
                <a:tc>
                  <a:txBody>
                    <a:bodyPr/>
                    <a:lstStyle/>
                    <a:p>
                      <a:pPr algn="ctr"/>
                      <a:r>
                        <a:rPr lang="en-US" sz="1400"/>
                        <a:t>Biodiversity</a:t>
                      </a:r>
                      <a:endParaRPr lang="fr-FR"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3507850"/>
                  </a:ext>
                </a:extLst>
              </a:tr>
              <a:tr h="370840">
                <a:tc>
                  <a:txBody>
                    <a:bodyPr/>
                    <a:lstStyle/>
                    <a:p>
                      <a:pPr algn="ctr"/>
                      <a:r>
                        <a:rPr lang="en-US" sz="1400"/>
                        <a:t>Social impacts</a:t>
                      </a:r>
                      <a:endParaRPr lang="fr-FR"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a:t>Social impacts</a:t>
                      </a:r>
                      <a:endParaRPr lang="fr-FR"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4977583"/>
                  </a:ext>
                </a:extLst>
              </a:tr>
              <a:tr h="370840">
                <a:tc rowSpan="2">
                  <a:txBody>
                    <a:bodyPr/>
                    <a:lstStyle/>
                    <a:p>
                      <a:pPr algn="ctr"/>
                      <a:r>
                        <a:rPr lang="en-US" sz="1400"/>
                        <a:t>Economic impacts</a:t>
                      </a:r>
                      <a:endParaRPr lang="fr-FR"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a:t>Directly to specific stakeholders</a:t>
                      </a:r>
                      <a:endParaRPr lang="fr-FR"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6295342"/>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5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For the wider society</a:t>
                      </a:r>
                      <a:endParaRPr lang="fr-FR"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7966695"/>
                  </a:ext>
                </a:extLst>
              </a:tr>
            </a:tbl>
          </a:graphicData>
        </a:graphic>
      </p:graphicFrame>
      <p:sp>
        <p:nvSpPr>
          <p:cNvPr id="18" name="TextBox 17">
            <a:extLst>
              <a:ext uri="{FF2B5EF4-FFF2-40B4-BE49-F238E27FC236}">
                <a16:creationId xmlns:a16="http://schemas.microsoft.com/office/drawing/2014/main" id="{74853B1C-4D6D-56EC-DFA5-572FCCE48A99}"/>
              </a:ext>
            </a:extLst>
          </p:cNvPr>
          <p:cNvSpPr txBox="1"/>
          <p:nvPr/>
        </p:nvSpPr>
        <p:spPr>
          <a:xfrm>
            <a:off x="476840" y="5335725"/>
            <a:ext cx="3403135" cy="276999"/>
          </a:xfrm>
          <a:prstGeom prst="rect">
            <a:avLst/>
          </a:prstGeom>
          <a:noFill/>
        </p:spPr>
        <p:txBody>
          <a:bodyPr wrap="square" rtlCol="0">
            <a:spAutoFit/>
          </a:bodyPr>
          <a:lstStyle/>
          <a:p>
            <a:pPr algn="ctr"/>
            <a:r>
              <a:rPr lang="en-US" sz="1200" i="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Categories of the indicators / ISLANDR’s or yours</a:t>
            </a:r>
            <a:endParaRPr lang="fr-FR" sz="1200" i="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431EDCA-6838-1F0D-2006-7A289FE0D4C1}"/>
              </a:ext>
            </a:extLst>
          </p:cNvPr>
          <p:cNvSpPr txBox="1"/>
          <p:nvPr/>
        </p:nvSpPr>
        <p:spPr>
          <a:xfrm>
            <a:off x="6886584" y="5335725"/>
            <a:ext cx="2951613" cy="646331"/>
          </a:xfrm>
          <a:prstGeom prst="rect">
            <a:avLst/>
          </a:prstGeom>
          <a:noFill/>
        </p:spPr>
        <p:txBody>
          <a:bodyPr wrap="square" rtlCol="0">
            <a:spAutoFit/>
          </a:bodyPr>
          <a:lstStyle/>
          <a:p>
            <a:pPr algn="ctr"/>
            <a:r>
              <a:rPr lang="en-US" sz="1200" i="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Indicator cards with descriptions</a:t>
            </a:r>
          </a:p>
          <a:p>
            <a:pPr algn="ctr"/>
            <a:r>
              <a:rPr lang="en-US" sz="1200" i="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You can use the cards format and adapt it from Canvas</a:t>
            </a:r>
            <a:endParaRPr lang="fr-FR" sz="1200" i="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135E3849-170D-3B46-4C87-94FB7C54AB7E}"/>
              </a:ext>
            </a:extLst>
          </p:cNvPr>
          <p:cNvPicPr>
            <a:picLocks noChangeAspect="1"/>
          </p:cNvPicPr>
          <p:nvPr/>
        </p:nvPicPr>
        <p:blipFill>
          <a:blip r:embed="rId3"/>
          <a:stretch>
            <a:fillRect/>
          </a:stretch>
        </p:blipFill>
        <p:spPr>
          <a:xfrm>
            <a:off x="4780362" y="1864921"/>
            <a:ext cx="3198902" cy="1531265"/>
          </a:xfrm>
          <a:prstGeom prst="rect">
            <a:avLst/>
          </a:prstGeom>
          <a:effectLst>
            <a:outerShdw blurRad="50800" dist="38100" dir="2700000" sx="102000" sy="102000" algn="tl" rotWithShape="0">
              <a:prstClr val="black">
                <a:alpha val="40000"/>
              </a:prstClr>
            </a:outerShdw>
          </a:effectLst>
        </p:spPr>
      </p:pic>
      <p:pic>
        <p:nvPicPr>
          <p:cNvPr id="4" name="Picture 3">
            <a:extLst>
              <a:ext uri="{FF2B5EF4-FFF2-40B4-BE49-F238E27FC236}">
                <a16:creationId xmlns:a16="http://schemas.microsoft.com/office/drawing/2014/main" id="{05053F60-D0E0-77D0-46C8-67DE634DE627}"/>
              </a:ext>
            </a:extLst>
          </p:cNvPr>
          <p:cNvPicPr>
            <a:picLocks noChangeAspect="1"/>
          </p:cNvPicPr>
          <p:nvPr/>
        </p:nvPicPr>
        <p:blipFill>
          <a:blip r:embed="rId4"/>
          <a:stretch>
            <a:fillRect/>
          </a:stretch>
        </p:blipFill>
        <p:spPr>
          <a:xfrm>
            <a:off x="4571938" y="2648307"/>
            <a:ext cx="3279649" cy="1553784"/>
          </a:xfrm>
          <a:prstGeom prst="rect">
            <a:avLst/>
          </a:prstGeom>
          <a:effectLst>
            <a:outerShdw blurRad="50800" dist="38100" dir="2700000" sx="102000" sy="102000" algn="tl" rotWithShape="0">
              <a:prstClr val="black">
                <a:alpha val="40000"/>
              </a:prstClr>
            </a:outerShdw>
          </a:effectLst>
        </p:spPr>
      </p:pic>
      <p:pic>
        <p:nvPicPr>
          <p:cNvPr id="5" name="Picture 4">
            <a:extLst>
              <a:ext uri="{FF2B5EF4-FFF2-40B4-BE49-F238E27FC236}">
                <a16:creationId xmlns:a16="http://schemas.microsoft.com/office/drawing/2014/main" id="{3DC0F0C9-449E-B9A1-E76D-652C77A11707}"/>
              </a:ext>
            </a:extLst>
          </p:cNvPr>
          <p:cNvPicPr>
            <a:picLocks noChangeAspect="1"/>
          </p:cNvPicPr>
          <p:nvPr/>
        </p:nvPicPr>
        <p:blipFill>
          <a:blip r:embed="rId5"/>
          <a:srcRect t="102" r="231"/>
          <a:stretch>
            <a:fillRect/>
          </a:stretch>
        </p:blipFill>
        <p:spPr>
          <a:xfrm>
            <a:off x="4357519" y="3426653"/>
            <a:ext cx="3281574" cy="1534055"/>
          </a:xfrm>
          <a:prstGeom prst="rect">
            <a:avLst/>
          </a:prstGeom>
          <a:effectLst>
            <a:outerShdw blurRad="50800" dist="38100" dir="2700000" sx="102000" sy="102000" algn="tl" rotWithShape="0">
              <a:prstClr val="black">
                <a:alpha val="40000"/>
              </a:prstClr>
            </a:outerShdw>
          </a:effectLst>
        </p:spPr>
      </p:pic>
      <p:pic>
        <p:nvPicPr>
          <p:cNvPr id="6" name="Picture 5">
            <a:extLst>
              <a:ext uri="{FF2B5EF4-FFF2-40B4-BE49-F238E27FC236}">
                <a16:creationId xmlns:a16="http://schemas.microsoft.com/office/drawing/2014/main" id="{744E36AE-24DE-7A98-E011-80337AA55FBB}"/>
              </a:ext>
            </a:extLst>
          </p:cNvPr>
          <p:cNvPicPr>
            <a:picLocks noChangeAspect="1"/>
          </p:cNvPicPr>
          <p:nvPr/>
        </p:nvPicPr>
        <p:blipFill>
          <a:blip r:embed="rId6"/>
          <a:stretch>
            <a:fillRect/>
          </a:stretch>
        </p:blipFill>
        <p:spPr>
          <a:xfrm>
            <a:off x="8447096" y="1864921"/>
            <a:ext cx="3223508" cy="1531265"/>
          </a:xfrm>
          <a:prstGeom prst="rect">
            <a:avLst/>
          </a:prstGeom>
          <a:effectLst>
            <a:outerShdw blurRad="50800" dist="38100" dir="2700000" sx="102000" sy="102000" algn="tl" rotWithShape="0">
              <a:prstClr val="black">
                <a:alpha val="40000"/>
              </a:prstClr>
            </a:outerShdw>
          </a:effectLst>
        </p:spPr>
      </p:pic>
      <p:pic>
        <p:nvPicPr>
          <p:cNvPr id="7" name="Picture 6">
            <a:extLst>
              <a:ext uri="{FF2B5EF4-FFF2-40B4-BE49-F238E27FC236}">
                <a16:creationId xmlns:a16="http://schemas.microsoft.com/office/drawing/2014/main" id="{1CAA0798-3899-D2C0-8348-4740679D5AE3}"/>
              </a:ext>
            </a:extLst>
          </p:cNvPr>
          <p:cNvPicPr>
            <a:picLocks noChangeAspect="1"/>
          </p:cNvPicPr>
          <p:nvPr/>
        </p:nvPicPr>
        <p:blipFill>
          <a:blip r:embed="rId7"/>
          <a:stretch>
            <a:fillRect/>
          </a:stretch>
        </p:blipFill>
        <p:spPr>
          <a:xfrm>
            <a:off x="8247126" y="2665241"/>
            <a:ext cx="3279650" cy="1553250"/>
          </a:xfrm>
          <a:prstGeom prst="rect">
            <a:avLst/>
          </a:prstGeom>
          <a:effectLst>
            <a:outerShdw blurRad="50800" dist="38100" dir="2700000" sx="102000" sy="102000" algn="tl" rotWithShape="0">
              <a:prstClr val="black">
                <a:alpha val="40000"/>
              </a:prstClr>
            </a:outerShdw>
          </a:effectLst>
        </p:spPr>
      </p:pic>
      <p:pic>
        <p:nvPicPr>
          <p:cNvPr id="8" name="Picture 7">
            <a:extLst>
              <a:ext uri="{FF2B5EF4-FFF2-40B4-BE49-F238E27FC236}">
                <a16:creationId xmlns:a16="http://schemas.microsoft.com/office/drawing/2014/main" id="{6CA01348-2B1D-4065-0758-9684E10BFA09}"/>
              </a:ext>
            </a:extLst>
          </p:cNvPr>
          <p:cNvPicPr>
            <a:picLocks noChangeAspect="1"/>
          </p:cNvPicPr>
          <p:nvPr/>
        </p:nvPicPr>
        <p:blipFill>
          <a:blip r:embed="rId8"/>
          <a:srcRect r="1233" b="2110"/>
          <a:stretch>
            <a:fillRect/>
          </a:stretch>
        </p:blipFill>
        <p:spPr>
          <a:xfrm>
            <a:off x="8050664" y="3445819"/>
            <a:ext cx="3266097" cy="1531265"/>
          </a:xfrm>
          <a:prstGeom prst="rect">
            <a:avLst/>
          </a:prstGeom>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3700626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26367-9BAB-9E99-45D0-7CEB9432BB3D}"/>
            </a:ext>
          </a:extLst>
        </p:cNvPr>
        <p:cNvGrpSpPr/>
        <p:nvPr/>
      </p:nvGrpSpPr>
      <p:grpSpPr>
        <a:xfrm>
          <a:off x="0" y="0"/>
          <a:ext cx="0" cy="0"/>
          <a:chOff x="0" y="0"/>
          <a:chExt cx="0" cy="0"/>
        </a:xfrm>
      </p:grpSpPr>
      <p:sp>
        <p:nvSpPr>
          <p:cNvPr id="16" name="Ellipse 3">
            <a:extLst>
              <a:ext uri="{FF2B5EF4-FFF2-40B4-BE49-F238E27FC236}">
                <a16:creationId xmlns:a16="http://schemas.microsoft.com/office/drawing/2014/main" id="{A6B0135D-C9E2-5A05-A13E-9AD374954638}"/>
              </a:ext>
            </a:extLst>
          </p:cNvPr>
          <p:cNvSpPr/>
          <p:nvPr/>
        </p:nvSpPr>
        <p:spPr>
          <a:xfrm>
            <a:off x="5577292" y="1713753"/>
            <a:ext cx="6245610" cy="4079377"/>
          </a:xfrm>
          <a:prstGeom prst="roundRect">
            <a:avLst/>
          </a:prstGeom>
          <a:solidFill>
            <a:schemeClr val="accent3">
              <a:alpha val="24000"/>
            </a:schemeClr>
          </a:solidFill>
          <a:ln>
            <a:solidFill>
              <a:schemeClr val="accent1"/>
            </a:solidFill>
            <a:prstDash val="sysDash"/>
          </a:ln>
        </p:spPr>
        <p:style>
          <a:lnRef idx="3">
            <a:schemeClr val="lt1"/>
          </a:lnRef>
          <a:fillRef idx="1">
            <a:schemeClr val="accent3"/>
          </a:fillRef>
          <a:effectRef idx="1">
            <a:schemeClr val="accent3"/>
          </a:effectRef>
          <a:fontRef idx="minor">
            <a:schemeClr val="lt1"/>
          </a:fontRef>
        </p:style>
        <p:txBody>
          <a:bodyPr rtlCol="0" anchor="ctr"/>
          <a:lstStyle/>
          <a:p>
            <a:endParaRPr lang="fr-FR" sz="120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3287659B-A971-6E5B-97A3-03A2710E11AD}"/>
              </a:ext>
            </a:extLst>
          </p:cNvPr>
          <p:cNvSpPr>
            <a:spLocks noGrp="1"/>
          </p:cNvSpPr>
          <p:nvPr>
            <p:ph type="title"/>
          </p:nvPr>
        </p:nvSpPr>
        <p:spPr>
          <a:xfrm>
            <a:off x="838200" y="365125"/>
            <a:ext cx="10515600" cy="783305"/>
          </a:xfrm>
        </p:spPr>
        <p:txBody>
          <a:bodyPr/>
          <a:lstStyle/>
          <a:p>
            <a:r>
              <a:rPr lang="en-US"/>
              <a:t>Step 1: High priority indicators</a:t>
            </a:r>
            <a:endParaRPr lang="fr-FR"/>
          </a:p>
        </p:txBody>
      </p:sp>
      <p:sp>
        <p:nvSpPr>
          <p:cNvPr id="18" name="TextBox 17">
            <a:extLst>
              <a:ext uri="{FF2B5EF4-FFF2-40B4-BE49-F238E27FC236}">
                <a16:creationId xmlns:a16="http://schemas.microsoft.com/office/drawing/2014/main" id="{41B29EB0-CCAB-CE8E-144B-A310F6BC2DDB}"/>
              </a:ext>
            </a:extLst>
          </p:cNvPr>
          <p:cNvSpPr txBox="1"/>
          <p:nvPr/>
        </p:nvSpPr>
        <p:spPr>
          <a:xfrm>
            <a:off x="838200" y="1064870"/>
            <a:ext cx="9117884" cy="353943"/>
          </a:xfrm>
          <a:prstGeom prst="rect">
            <a:avLst/>
          </a:prstGeom>
          <a:noFill/>
        </p:spPr>
        <p:txBody>
          <a:bodyPr wrap="square" rtlCol="0">
            <a:spAutoFit/>
          </a:bodyPr>
          <a:lstStyle/>
          <a:p>
            <a:r>
              <a:rPr lang="en-US" sz="1700" i="1">
                <a:solidFill>
                  <a:schemeClr val="accent4"/>
                </a:solidFill>
                <a:latin typeface="Montserrat Black" panose="00000A00000000000000" pitchFamily="2" charset="0"/>
                <a:ea typeface="+mj-ea"/>
                <a:cs typeface="+mj-cs"/>
              </a:rPr>
              <a:t>Indicator-based</a:t>
            </a:r>
            <a:r>
              <a:rPr lang="en-US" sz="1700" i="1">
                <a:solidFill>
                  <a:schemeClr val="accent4"/>
                </a:solidFill>
              </a:rPr>
              <a:t> </a:t>
            </a:r>
            <a:r>
              <a:rPr lang="en-US" sz="1700" i="1">
                <a:solidFill>
                  <a:schemeClr val="accent4"/>
                </a:solidFill>
                <a:latin typeface="Montserrat Black" panose="00000A00000000000000" pitchFamily="2" charset="0"/>
                <a:ea typeface="+mj-ea"/>
                <a:cs typeface="+mj-cs"/>
              </a:rPr>
              <a:t>prioritization building on the pre-session survey </a:t>
            </a:r>
            <a:endParaRPr lang="fr-FR" sz="1700" i="1">
              <a:solidFill>
                <a:schemeClr val="accent4"/>
              </a:solidFill>
              <a:latin typeface="Montserrat Black" panose="00000A00000000000000" pitchFamily="2" charset="0"/>
              <a:ea typeface="+mj-ea"/>
              <a:cs typeface="+mj-cs"/>
            </a:endParaRPr>
          </a:p>
        </p:txBody>
      </p:sp>
      <p:sp>
        <p:nvSpPr>
          <p:cNvPr id="24" name="TextBox 23">
            <a:extLst>
              <a:ext uri="{FF2B5EF4-FFF2-40B4-BE49-F238E27FC236}">
                <a16:creationId xmlns:a16="http://schemas.microsoft.com/office/drawing/2014/main" id="{A032225B-F4B0-77DE-F9B7-F5E67BB1E4F0}"/>
              </a:ext>
            </a:extLst>
          </p:cNvPr>
          <p:cNvSpPr txBox="1"/>
          <p:nvPr/>
        </p:nvSpPr>
        <p:spPr>
          <a:xfrm>
            <a:off x="180975" y="1616025"/>
            <a:ext cx="6096000" cy="338554"/>
          </a:xfrm>
          <a:prstGeom prst="rect">
            <a:avLst/>
          </a:prstGeom>
          <a:noFill/>
        </p:spPr>
        <p:txBody>
          <a:bodyPr wrap="square">
            <a:spAutoFit/>
          </a:bodyPr>
          <a:lstStyle/>
          <a:p>
            <a:pPr marL="0" marR="0" algn="just">
              <a:buNone/>
            </a:pPr>
            <a:r>
              <a:rPr lang="en-GB" sz="1600" kern="100" dirty="0">
                <a:solidFill>
                  <a:srgbClr val="404841"/>
                </a:solidFill>
                <a:effectLst/>
                <a:latin typeface="Open Sans" panose="020B0606030504020204" pitchFamily="34" charset="0"/>
                <a:ea typeface="Open Sans" panose="020B0606030504020204" pitchFamily="34" charset="0"/>
                <a:cs typeface="Open Sans" panose="020B0606030504020204" pitchFamily="34" charset="0"/>
              </a:rPr>
              <a:t>⏱️ </a:t>
            </a:r>
            <a:r>
              <a:rPr lang="en-GB" sz="1600" i="1" kern="100" dirty="0">
                <a:solidFill>
                  <a:srgbClr val="404841"/>
                </a:solidFill>
                <a:effectLst/>
                <a:latin typeface="Open Sans" panose="020B0606030504020204" pitchFamily="34" charset="0"/>
                <a:ea typeface="Open Sans" panose="020B0606030504020204" pitchFamily="34" charset="0"/>
                <a:cs typeface="Open Sans" panose="020B0606030504020204" pitchFamily="34" charset="0"/>
              </a:rPr>
              <a:t>Estimated time: 30 minutes</a:t>
            </a:r>
            <a:endParaRPr lang="fr-FR" sz="1600" kern="100" dirty="0">
              <a:solidFill>
                <a:srgbClr val="40484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6" name="Ellipse 3">
            <a:extLst>
              <a:ext uri="{FF2B5EF4-FFF2-40B4-BE49-F238E27FC236}">
                <a16:creationId xmlns:a16="http://schemas.microsoft.com/office/drawing/2014/main" id="{FD5D27BB-548B-CF85-6E65-A9A6191E7387}"/>
              </a:ext>
            </a:extLst>
          </p:cNvPr>
          <p:cNvSpPr/>
          <p:nvPr/>
        </p:nvSpPr>
        <p:spPr>
          <a:xfrm>
            <a:off x="7563182" y="1494991"/>
            <a:ext cx="2294994" cy="371181"/>
          </a:xfrm>
          <a:prstGeom prst="roundRect">
            <a:avLst/>
          </a:prstGeom>
          <a:solidFill>
            <a:schemeClr val="accent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b="1">
                <a:latin typeface="Open Sans" panose="020B0606030504020204" pitchFamily="34" charset="0"/>
                <a:ea typeface="Open Sans" panose="020B0606030504020204" pitchFamily="34" charset="0"/>
                <a:cs typeface="Open Sans" panose="020B0606030504020204" pitchFamily="34" charset="0"/>
              </a:rPr>
              <a:t>Materials needed</a:t>
            </a:r>
            <a:endParaRPr lang="fr-FR" sz="1200" b="1">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9AA7E35-B04F-34D4-FC3B-7BA2926F80F1}"/>
              </a:ext>
            </a:extLst>
          </p:cNvPr>
          <p:cNvSpPr txBox="1"/>
          <p:nvPr/>
        </p:nvSpPr>
        <p:spPr>
          <a:xfrm>
            <a:off x="5882177" y="1920241"/>
            <a:ext cx="6093024" cy="307777"/>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Open Sans" panose="020B0606030504020204" pitchFamily="34" charset="0"/>
                <a:ea typeface="Open Sans" panose="020B0606030504020204" pitchFamily="34" charset="0"/>
                <a:cs typeface="Open Sans" panose="020B0606030504020204" pitchFamily="34" charset="0"/>
              </a:rPr>
              <a:t>Indicator cards (front: Title and Category / back: Description) </a:t>
            </a:r>
            <a:endParaRPr lang="fr-FR" sz="1400">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ACE2622A-F503-AC0B-9B56-73D32F98C02A}"/>
              </a:ext>
            </a:extLst>
          </p:cNvPr>
          <p:cNvSpPr txBox="1"/>
          <p:nvPr/>
        </p:nvSpPr>
        <p:spPr>
          <a:xfrm>
            <a:off x="5882177" y="5251448"/>
            <a:ext cx="1009140" cy="307777"/>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Open Sans" panose="020B0606030504020204" pitchFamily="34" charset="0"/>
                <a:ea typeface="Open Sans" panose="020B0606030504020204" pitchFamily="34" charset="0"/>
                <a:cs typeface="Open Sans" panose="020B0606030504020204" pitchFamily="34" charset="0"/>
              </a:rPr>
              <a:t>Scale</a:t>
            </a:r>
            <a:endParaRPr lang="fr-FR" sz="1400">
              <a:latin typeface="Open Sans" panose="020B0606030504020204" pitchFamily="34" charset="0"/>
              <a:ea typeface="Open Sans" panose="020B0606030504020204" pitchFamily="34" charset="0"/>
              <a:cs typeface="Open Sans" panose="020B0606030504020204" pitchFamily="34" charset="0"/>
            </a:endParaRPr>
          </a:p>
        </p:txBody>
      </p:sp>
      <p:sp>
        <p:nvSpPr>
          <p:cNvPr id="51" name="ZoneTexte 5">
            <a:extLst>
              <a:ext uri="{FF2B5EF4-FFF2-40B4-BE49-F238E27FC236}">
                <a16:creationId xmlns:a16="http://schemas.microsoft.com/office/drawing/2014/main" id="{314DFB83-6C15-133E-04AD-B10CAD83BD90}"/>
              </a:ext>
            </a:extLst>
          </p:cNvPr>
          <p:cNvSpPr txBox="1"/>
          <p:nvPr/>
        </p:nvSpPr>
        <p:spPr>
          <a:xfrm>
            <a:off x="6898047" y="5647594"/>
            <a:ext cx="788110" cy="442674"/>
          </a:xfrm>
          <a:prstGeom prst="roundRect">
            <a:avLst/>
          </a:prstGeom>
          <a:solidFill>
            <a:schemeClr val="accent4"/>
          </a:solidFill>
          <a:effectLst>
            <a:outerShdw blurRad="50800" dist="38100" dir="2700000" algn="tl" rotWithShape="0">
              <a:prstClr val="black">
                <a:alpha val="40000"/>
              </a:prstClr>
            </a:outerShdw>
          </a:effectLst>
        </p:spPr>
        <p:txBody>
          <a:bodyPr wrap="square" rtlCol="0">
            <a:spAutoFit/>
          </a:bodyPr>
          <a:lstStyle/>
          <a:p>
            <a:pPr algn="ctr"/>
            <a:r>
              <a:rPr lang="fr-FR" sz="1000" b="1">
                <a:solidFill>
                  <a:schemeClr val="bg1"/>
                </a:solidFill>
                <a:latin typeface="Open Sans" panose="020B0606030504020204" pitchFamily="34" charset="0"/>
                <a:ea typeface="Open Sans" panose="020B0606030504020204" pitchFamily="34" charset="0"/>
                <a:cs typeface="Open Sans" panose="020B0606030504020204" pitchFamily="34" charset="0"/>
              </a:rPr>
              <a:t>Not relevant</a:t>
            </a:r>
          </a:p>
        </p:txBody>
      </p:sp>
      <p:sp>
        <p:nvSpPr>
          <p:cNvPr id="52" name="ZoneTexte 6">
            <a:extLst>
              <a:ext uri="{FF2B5EF4-FFF2-40B4-BE49-F238E27FC236}">
                <a16:creationId xmlns:a16="http://schemas.microsoft.com/office/drawing/2014/main" id="{32F63C2C-5F01-E93C-ADC0-4DB726AEAA34}"/>
              </a:ext>
            </a:extLst>
          </p:cNvPr>
          <p:cNvSpPr txBox="1"/>
          <p:nvPr/>
        </p:nvSpPr>
        <p:spPr>
          <a:xfrm>
            <a:off x="8187720" y="5645906"/>
            <a:ext cx="788110" cy="442674"/>
          </a:xfrm>
          <a:prstGeom prst="roundRect">
            <a:avLst/>
          </a:prstGeom>
          <a:solidFill>
            <a:schemeClr val="accent4"/>
          </a:solidFill>
          <a:effectLst>
            <a:outerShdw blurRad="50800" dist="38100" dir="2700000" algn="tl" rotWithShape="0">
              <a:prstClr val="black">
                <a:alpha val="40000"/>
              </a:prstClr>
            </a:outerShdw>
          </a:effectLst>
        </p:spPr>
        <p:txBody>
          <a:bodyPr wrap="square" rtlCol="0">
            <a:spAutoFit/>
          </a:bodyPr>
          <a:lstStyle/>
          <a:p>
            <a:pPr algn="ctr"/>
            <a:r>
              <a:rPr lang="fr-FR" sz="1000" b="1">
                <a:solidFill>
                  <a:schemeClr val="bg1"/>
                </a:solidFill>
                <a:latin typeface="Open Sans" panose="020B0606030504020204" pitchFamily="34" charset="0"/>
                <a:ea typeface="Open Sans" panose="020B0606030504020204" pitchFamily="34" charset="0"/>
                <a:cs typeface="Open Sans" panose="020B0606030504020204" pitchFamily="34" charset="0"/>
              </a:rPr>
              <a:t>Low </a:t>
            </a:r>
            <a:r>
              <a:rPr lang="fr-FR" sz="1000" b="1" err="1">
                <a:solidFill>
                  <a:schemeClr val="bg1"/>
                </a:solidFill>
                <a:latin typeface="Open Sans" panose="020B0606030504020204" pitchFamily="34" charset="0"/>
                <a:ea typeface="Open Sans" panose="020B0606030504020204" pitchFamily="34" charset="0"/>
                <a:cs typeface="Open Sans" panose="020B0606030504020204" pitchFamily="34" charset="0"/>
              </a:rPr>
              <a:t>priority</a:t>
            </a:r>
            <a:endParaRPr lang="fr-FR"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ZoneTexte 7">
            <a:extLst>
              <a:ext uri="{FF2B5EF4-FFF2-40B4-BE49-F238E27FC236}">
                <a16:creationId xmlns:a16="http://schemas.microsoft.com/office/drawing/2014/main" id="{8A3BD4D7-F0ED-40A5-F98E-E97DA6CB968F}"/>
              </a:ext>
            </a:extLst>
          </p:cNvPr>
          <p:cNvSpPr txBox="1"/>
          <p:nvPr/>
        </p:nvSpPr>
        <p:spPr>
          <a:xfrm>
            <a:off x="10767067" y="5628020"/>
            <a:ext cx="788110" cy="442674"/>
          </a:xfrm>
          <a:prstGeom prst="roundRect">
            <a:avLst/>
          </a:prstGeom>
          <a:solidFill>
            <a:schemeClr val="accent4"/>
          </a:solidFill>
          <a:effectLst>
            <a:outerShdw blurRad="50800" dist="38100" dir="2700000" algn="tl" rotWithShape="0">
              <a:prstClr val="black">
                <a:alpha val="40000"/>
              </a:prstClr>
            </a:outerShdw>
          </a:effectLst>
        </p:spPr>
        <p:txBody>
          <a:bodyPr wrap="square" rtlCol="0">
            <a:spAutoFit/>
          </a:bodyPr>
          <a:lstStyle/>
          <a:p>
            <a:pPr algn="ctr"/>
            <a:r>
              <a:rPr lang="fr-FR" sz="1000" b="1">
                <a:solidFill>
                  <a:schemeClr val="bg1"/>
                </a:solidFill>
                <a:latin typeface="Open Sans" panose="020B0606030504020204" pitchFamily="34" charset="0"/>
                <a:ea typeface="Open Sans" panose="020B0606030504020204" pitchFamily="34" charset="0"/>
                <a:cs typeface="Open Sans" panose="020B0606030504020204" pitchFamily="34" charset="0"/>
              </a:rPr>
              <a:t>High </a:t>
            </a:r>
            <a:r>
              <a:rPr lang="fr-FR" sz="1000" b="1" err="1">
                <a:solidFill>
                  <a:schemeClr val="bg1"/>
                </a:solidFill>
                <a:latin typeface="Open Sans" panose="020B0606030504020204" pitchFamily="34" charset="0"/>
                <a:ea typeface="Open Sans" panose="020B0606030504020204" pitchFamily="34" charset="0"/>
                <a:cs typeface="Open Sans" panose="020B0606030504020204" pitchFamily="34" charset="0"/>
              </a:rPr>
              <a:t>priority</a:t>
            </a:r>
            <a:endParaRPr lang="fr-FR"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ZoneTexte 9">
            <a:extLst>
              <a:ext uri="{FF2B5EF4-FFF2-40B4-BE49-F238E27FC236}">
                <a16:creationId xmlns:a16="http://schemas.microsoft.com/office/drawing/2014/main" id="{591E24DE-2218-883D-3544-AB4EDA2C13E4}"/>
              </a:ext>
            </a:extLst>
          </p:cNvPr>
          <p:cNvSpPr txBox="1"/>
          <p:nvPr/>
        </p:nvSpPr>
        <p:spPr>
          <a:xfrm>
            <a:off x="9477393" y="5628020"/>
            <a:ext cx="788110" cy="442674"/>
          </a:xfrm>
          <a:prstGeom prst="roundRect">
            <a:avLst/>
          </a:prstGeom>
          <a:solidFill>
            <a:schemeClr val="accent4"/>
          </a:solidFill>
          <a:effectLst>
            <a:outerShdw blurRad="50800" dist="38100" dir="2700000" algn="tl" rotWithShape="0">
              <a:prstClr val="black">
                <a:alpha val="40000"/>
              </a:prstClr>
            </a:outerShdw>
          </a:effectLst>
        </p:spPr>
        <p:txBody>
          <a:bodyPr wrap="square" rtlCol="0">
            <a:spAutoFit/>
          </a:bodyPr>
          <a:lstStyle/>
          <a:p>
            <a:pPr algn="ctr"/>
            <a:r>
              <a:rPr lang="fr-FR" sz="1000" b="1">
                <a:solidFill>
                  <a:schemeClr val="bg1"/>
                </a:solidFill>
                <a:latin typeface="Open Sans" panose="020B0606030504020204" pitchFamily="34" charset="0"/>
                <a:ea typeface="Open Sans" panose="020B0606030504020204" pitchFamily="34" charset="0"/>
                <a:cs typeface="Open Sans" panose="020B0606030504020204" pitchFamily="34" charset="0"/>
              </a:rPr>
              <a:t>Medium </a:t>
            </a:r>
            <a:r>
              <a:rPr lang="fr-FR" sz="1000" b="1" err="1">
                <a:solidFill>
                  <a:schemeClr val="bg1"/>
                </a:solidFill>
                <a:latin typeface="Open Sans" panose="020B0606030504020204" pitchFamily="34" charset="0"/>
                <a:ea typeface="Open Sans" panose="020B0606030504020204" pitchFamily="34" charset="0"/>
                <a:cs typeface="Open Sans" panose="020B0606030504020204" pitchFamily="34" charset="0"/>
              </a:rPr>
              <a:t>priority</a:t>
            </a:r>
            <a:endParaRPr lang="fr-FR"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69C4B814-2C55-158A-6ECC-14FED88DF780}"/>
              </a:ext>
            </a:extLst>
          </p:cNvPr>
          <p:cNvGrpSpPr/>
          <p:nvPr/>
        </p:nvGrpSpPr>
        <p:grpSpPr>
          <a:xfrm>
            <a:off x="6988844" y="5229902"/>
            <a:ext cx="4136356" cy="398198"/>
            <a:chOff x="6988844" y="5229902"/>
            <a:chExt cx="4136356" cy="398198"/>
          </a:xfrm>
          <a:effectLst>
            <a:outerShdw blurRad="50800" dist="38100" sx="101000" sy="101000" algn="l" rotWithShape="0">
              <a:prstClr val="black">
                <a:alpha val="40000"/>
              </a:prstClr>
            </a:outerShdw>
          </a:effectLst>
        </p:grpSpPr>
        <p:sp>
          <p:nvSpPr>
            <p:cNvPr id="50" name="Flèche : droite 4">
              <a:extLst>
                <a:ext uri="{FF2B5EF4-FFF2-40B4-BE49-F238E27FC236}">
                  <a16:creationId xmlns:a16="http://schemas.microsoft.com/office/drawing/2014/main" id="{E488918C-8EF0-BA4A-ED1C-7948E14534F1}"/>
                </a:ext>
              </a:extLst>
            </p:cNvPr>
            <p:cNvSpPr/>
            <p:nvPr/>
          </p:nvSpPr>
          <p:spPr>
            <a:xfrm rot="10800000">
              <a:off x="6988844" y="5229902"/>
              <a:ext cx="641139" cy="398198"/>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p>
              <a:pPr algn="ctr"/>
              <a:endParaRPr lang="fr-FR">
                <a:latin typeface="Open Sans" panose="020B0606030504020204" pitchFamily="34" charset="0"/>
                <a:ea typeface="Open Sans" panose="020B0606030504020204" pitchFamily="34" charset="0"/>
                <a:cs typeface="Open Sans" panose="020B0606030504020204" pitchFamily="34" charset="0"/>
              </a:endParaRPr>
            </a:p>
          </p:txBody>
        </p:sp>
        <p:sp>
          <p:nvSpPr>
            <p:cNvPr id="59" name="Flèche : droite 4">
              <a:extLst>
                <a:ext uri="{FF2B5EF4-FFF2-40B4-BE49-F238E27FC236}">
                  <a16:creationId xmlns:a16="http://schemas.microsoft.com/office/drawing/2014/main" id="{C8A17F77-08BC-C621-E26A-ED8CB92F0301}"/>
                </a:ext>
              </a:extLst>
            </p:cNvPr>
            <p:cNvSpPr/>
            <p:nvPr/>
          </p:nvSpPr>
          <p:spPr>
            <a:xfrm>
              <a:off x="10484061" y="5229902"/>
              <a:ext cx="641139" cy="398198"/>
            </a:xfrm>
            <a:prstGeom prst="rightArrow">
              <a:avLst/>
            </a:prstGeom>
            <a:solidFill>
              <a:srgbClr val="4048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p>
              <a:pPr algn="ctr"/>
              <a:endParaRPr lang="fr-FR">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59">
              <a:extLst>
                <a:ext uri="{FF2B5EF4-FFF2-40B4-BE49-F238E27FC236}">
                  <a16:creationId xmlns:a16="http://schemas.microsoft.com/office/drawing/2014/main" id="{2DC1CA69-0773-3B76-C5B4-8910B615527D}"/>
                </a:ext>
              </a:extLst>
            </p:cNvPr>
            <p:cNvSpPr/>
            <p:nvPr/>
          </p:nvSpPr>
          <p:spPr>
            <a:xfrm>
              <a:off x="7687888" y="5328495"/>
              <a:ext cx="641139" cy="201013"/>
            </a:xfrm>
            <a:prstGeom prst="rect">
              <a:avLst/>
            </a:prstGeom>
            <a:gradFill>
              <a:gsLst>
                <a:gs pos="100000">
                  <a:srgbClr val="CFD9C1"/>
                </a:gs>
                <a:gs pos="37000">
                  <a:srgbClr val="95A67B"/>
                </a:gs>
                <a:gs pos="77000">
                  <a:srgbClr val="CFD9C1"/>
                </a:gs>
                <a:gs pos="84000">
                  <a:srgbClr val="CFD9C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Open Sans" panose="020B0606030504020204" pitchFamily="34" charset="0"/>
                <a:ea typeface="Open Sans" panose="020B0606030504020204" pitchFamily="34" charset="0"/>
                <a:cs typeface="Open Sans" panose="020B0606030504020204" pitchFamily="34" charset="0"/>
              </a:endParaRPr>
            </a:p>
          </p:txBody>
        </p:sp>
        <p:sp>
          <p:nvSpPr>
            <p:cNvPr id="61" name="Rectangle 60">
              <a:extLst>
                <a:ext uri="{FF2B5EF4-FFF2-40B4-BE49-F238E27FC236}">
                  <a16:creationId xmlns:a16="http://schemas.microsoft.com/office/drawing/2014/main" id="{FBA94300-2B07-3FA0-CE12-0F080F38B550}"/>
                </a:ext>
              </a:extLst>
            </p:cNvPr>
            <p:cNvSpPr/>
            <p:nvPr/>
          </p:nvSpPr>
          <p:spPr>
            <a:xfrm>
              <a:off x="8386932" y="5328495"/>
              <a:ext cx="641139" cy="201013"/>
            </a:xfrm>
            <a:prstGeom prst="rect">
              <a:avLst/>
            </a:prstGeom>
            <a:gradFill flip="none" rotWithShape="1">
              <a:gsLst>
                <a:gs pos="100000">
                  <a:schemeClr val="accent3">
                    <a:lumMod val="90000"/>
                  </a:schemeClr>
                </a:gs>
                <a:gs pos="54000">
                  <a:srgbClr val="876558"/>
                </a:gs>
                <a:gs pos="91000">
                  <a:srgbClr val="95A67B"/>
                </a:gs>
                <a:gs pos="100000">
                  <a:srgbClr val="95A67B"/>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Open Sans" panose="020B0606030504020204" pitchFamily="34" charset="0"/>
                <a:ea typeface="Open Sans" panose="020B0606030504020204" pitchFamily="34" charset="0"/>
                <a:cs typeface="Open Sans" panose="020B0606030504020204" pitchFamily="34" charset="0"/>
              </a:endParaRPr>
            </a:p>
          </p:txBody>
        </p:sp>
        <p:sp>
          <p:nvSpPr>
            <p:cNvPr id="62" name="Rectangle 61">
              <a:extLst>
                <a:ext uri="{FF2B5EF4-FFF2-40B4-BE49-F238E27FC236}">
                  <a16:creationId xmlns:a16="http://schemas.microsoft.com/office/drawing/2014/main" id="{3DC5FD97-9D6B-EBD5-D1BC-F95F37DF5E51}"/>
                </a:ext>
              </a:extLst>
            </p:cNvPr>
            <p:cNvSpPr/>
            <p:nvPr/>
          </p:nvSpPr>
          <p:spPr>
            <a:xfrm>
              <a:off x="9085976" y="5328495"/>
              <a:ext cx="641139" cy="201013"/>
            </a:xfrm>
            <a:prstGeom prst="rect">
              <a:avLst/>
            </a:prstGeom>
            <a:gradFill flip="none" rotWithShape="1">
              <a:gsLst>
                <a:gs pos="100000">
                  <a:schemeClr val="accent2">
                    <a:lumMod val="75000"/>
                  </a:schemeClr>
                </a:gs>
                <a:gs pos="55000">
                  <a:srgbClr val="876558"/>
                </a:gs>
                <a:gs pos="100000">
                  <a:schemeClr val="accent2">
                    <a:lumMod val="75000"/>
                  </a:schemeClr>
                </a:gs>
                <a:gs pos="100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Open Sans" panose="020B0606030504020204" pitchFamily="34" charset="0"/>
                <a:ea typeface="Open Sans" panose="020B0606030504020204" pitchFamily="34" charset="0"/>
                <a:cs typeface="Open Sans" panose="020B0606030504020204" pitchFamily="34" charset="0"/>
              </a:endParaRPr>
            </a:p>
          </p:txBody>
        </p:sp>
        <p:sp>
          <p:nvSpPr>
            <p:cNvPr id="63" name="Rectangle 62">
              <a:extLst>
                <a:ext uri="{FF2B5EF4-FFF2-40B4-BE49-F238E27FC236}">
                  <a16:creationId xmlns:a16="http://schemas.microsoft.com/office/drawing/2014/main" id="{9FEB6F55-9FCC-6FF9-EF44-9792B7DB44A0}"/>
                </a:ext>
              </a:extLst>
            </p:cNvPr>
            <p:cNvSpPr/>
            <p:nvPr/>
          </p:nvSpPr>
          <p:spPr>
            <a:xfrm>
              <a:off x="9785020" y="5328495"/>
              <a:ext cx="641139" cy="201013"/>
            </a:xfrm>
            <a:prstGeom prst="rect">
              <a:avLst/>
            </a:prstGeom>
            <a:gradFill flip="none" rotWithShape="1">
              <a:gsLst>
                <a:gs pos="100000">
                  <a:schemeClr val="accent2">
                    <a:lumMod val="75000"/>
                  </a:schemeClr>
                </a:gs>
                <a:gs pos="55000">
                  <a:srgbClr val="404841"/>
                </a:gs>
                <a:gs pos="100000">
                  <a:schemeClr val="accent2">
                    <a:lumMod val="75000"/>
                  </a:schemeClr>
                </a:gs>
                <a:gs pos="100000">
                  <a:schemeClr val="accent2">
                    <a:lumMod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Open Sans" panose="020B0606030504020204" pitchFamily="34" charset="0"/>
                <a:ea typeface="Open Sans" panose="020B0606030504020204" pitchFamily="34" charset="0"/>
                <a:cs typeface="Open Sans" panose="020B0606030504020204" pitchFamily="34" charset="0"/>
              </a:endParaRPr>
            </a:p>
          </p:txBody>
        </p:sp>
      </p:grpSp>
      <p:sp>
        <p:nvSpPr>
          <p:cNvPr id="79" name="Google Shape;186;p20">
            <a:extLst>
              <a:ext uri="{FF2B5EF4-FFF2-40B4-BE49-F238E27FC236}">
                <a16:creationId xmlns:a16="http://schemas.microsoft.com/office/drawing/2014/main" id="{6DB1C2AB-E7FC-C6F5-C996-31C619257E47}"/>
              </a:ext>
            </a:extLst>
          </p:cNvPr>
          <p:cNvSpPr/>
          <p:nvPr/>
        </p:nvSpPr>
        <p:spPr>
          <a:xfrm>
            <a:off x="219209" y="3477666"/>
            <a:ext cx="5192635" cy="1322388"/>
          </a:xfrm>
          <a:prstGeom prst="roundRect">
            <a:avLst>
              <a:gd name="adj" fmla="val 16667"/>
            </a:avLst>
          </a:prstGeom>
          <a:solidFill>
            <a:schemeClr val="accent2">
              <a:lumMod val="20000"/>
              <a:lumOff val="80000"/>
            </a:schemeClr>
          </a:solidFill>
          <a:ln>
            <a:noFill/>
          </a:ln>
          <a:effectLst>
            <a:outerShdw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80" name="Google Shape;187;p20">
            <a:extLst>
              <a:ext uri="{FF2B5EF4-FFF2-40B4-BE49-F238E27FC236}">
                <a16:creationId xmlns:a16="http://schemas.microsoft.com/office/drawing/2014/main" id="{26E2D11F-8738-01E6-9CA4-A766CAB6D02A}"/>
              </a:ext>
            </a:extLst>
          </p:cNvPr>
          <p:cNvSpPr/>
          <p:nvPr/>
        </p:nvSpPr>
        <p:spPr>
          <a:xfrm>
            <a:off x="220880" y="3492742"/>
            <a:ext cx="997766" cy="1322388"/>
          </a:xfrm>
          <a:custGeom>
            <a:avLst/>
            <a:gdLst/>
            <a:ahLst/>
            <a:cxnLst/>
            <a:rect l="l" t="t" r="r" b="b"/>
            <a:pathLst>
              <a:path w="25309" h="6558" extrusionOk="0">
                <a:moveTo>
                  <a:pt x="820" y="0"/>
                </a:moveTo>
                <a:cubicBezTo>
                  <a:pt x="349" y="0"/>
                  <a:pt x="1" y="374"/>
                  <a:pt x="1" y="821"/>
                </a:cubicBezTo>
                <a:lnTo>
                  <a:pt x="1" y="5739"/>
                </a:lnTo>
                <a:cubicBezTo>
                  <a:pt x="1" y="6186"/>
                  <a:pt x="349" y="6557"/>
                  <a:pt x="820" y="6557"/>
                </a:cubicBezTo>
                <a:lnTo>
                  <a:pt x="22577" y="6557"/>
                </a:lnTo>
                <a:cubicBezTo>
                  <a:pt x="22825" y="6557"/>
                  <a:pt x="23073" y="6434"/>
                  <a:pt x="23222" y="6235"/>
                </a:cubicBezTo>
                <a:lnTo>
                  <a:pt x="25086" y="3776"/>
                </a:lnTo>
                <a:cubicBezTo>
                  <a:pt x="25309" y="3478"/>
                  <a:pt x="25309" y="3080"/>
                  <a:pt x="25086" y="2782"/>
                </a:cubicBezTo>
                <a:lnTo>
                  <a:pt x="23222" y="324"/>
                </a:lnTo>
                <a:cubicBezTo>
                  <a:pt x="23073" y="126"/>
                  <a:pt x="22825" y="0"/>
                  <a:pt x="22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82" name="Google Shape;189;p20">
            <a:extLst>
              <a:ext uri="{FF2B5EF4-FFF2-40B4-BE49-F238E27FC236}">
                <a16:creationId xmlns:a16="http://schemas.microsoft.com/office/drawing/2014/main" id="{293AEC80-BDA7-E0CD-2BBC-28BA1C46B740}"/>
              </a:ext>
            </a:extLst>
          </p:cNvPr>
          <p:cNvSpPr/>
          <p:nvPr/>
        </p:nvSpPr>
        <p:spPr>
          <a:xfrm>
            <a:off x="219209" y="2142116"/>
            <a:ext cx="5192635" cy="1189340"/>
          </a:xfrm>
          <a:prstGeom prst="roundRect">
            <a:avLst>
              <a:gd name="adj" fmla="val 16667"/>
            </a:avLst>
          </a:prstGeom>
          <a:solidFill>
            <a:schemeClr val="accent2">
              <a:lumMod val="20000"/>
              <a:lumOff val="80000"/>
            </a:schemeClr>
          </a:solidFill>
          <a:ln>
            <a:noFill/>
          </a:ln>
          <a:effectLst>
            <a:outerShdw dist="28575" dir="5400000" algn="bl" rotWithShape="0">
              <a:srgbClr val="000000">
                <a:alpha val="20000"/>
              </a:srgbClr>
            </a:outerShdw>
          </a:effectLst>
        </p:spPr>
        <p:txBody>
          <a:bodyPr spcFirstLastPara="1" wrap="square" lIns="91425" tIns="91425" rIns="91425" bIns="91425" anchor="ctr" anchorCtr="0">
            <a:noAutofit/>
          </a:bodyPr>
          <a:lstStyle/>
          <a:p>
            <a:pPr>
              <a:spcBef>
                <a:spcPts val="0"/>
              </a:spcBef>
              <a:spcAft>
                <a:spcPts val="0"/>
              </a:spcAft>
            </a:pPr>
            <a:r>
              <a:rPr lang="en-US">
                <a:latin typeface="Open Sans" panose="020B0606030504020204" pitchFamily="34" charset="0"/>
                <a:ea typeface="Open Sans" panose="020B0606030504020204" pitchFamily="34" charset="0"/>
                <a:cs typeface="Open Sans" panose="020B0606030504020204" pitchFamily="34" charset="0"/>
              </a:rPr>
              <a:t>	</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83" name="Google Shape;190;p20">
            <a:extLst>
              <a:ext uri="{FF2B5EF4-FFF2-40B4-BE49-F238E27FC236}">
                <a16:creationId xmlns:a16="http://schemas.microsoft.com/office/drawing/2014/main" id="{7C8F3E2A-CE4D-FE43-871F-6BB81813A4E2}"/>
              </a:ext>
            </a:extLst>
          </p:cNvPr>
          <p:cNvSpPr/>
          <p:nvPr/>
        </p:nvSpPr>
        <p:spPr>
          <a:xfrm>
            <a:off x="219208" y="2132069"/>
            <a:ext cx="997768" cy="1247095"/>
          </a:xfrm>
          <a:custGeom>
            <a:avLst/>
            <a:gdLst/>
            <a:ahLst/>
            <a:cxnLst/>
            <a:rect l="l" t="t" r="r" b="b"/>
            <a:pathLst>
              <a:path w="25309" h="6582" extrusionOk="0">
                <a:moveTo>
                  <a:pt x="820" y="1"/>
                </a:moveTo>
                <a:cubicBezTo>
                  <a:pt x="349" y="1"/>
                  <a:pt x="1" y="373"/>
                  <a:pt x="1" y="845"/>
                </a:cubicBezTo>
                <a:lnTo>
                  <a:pt x="1" y="5763"/>
                </a:lnTo>
                <a:cubicBezTo>
                  <a:pt x="1" y="6210"/>
                  <a:pt x="349" y="6582"/>
                  <a:pt x="820" y="6582"/>
                </a:cubicBezTo>
                <a:lnTo>
                  <a:pt x="22577" y="6582"/>
                </a:lnTo>
                <a:cubicBezTo>
                  <a:pt x="22825" y="6582"/>
                  <a:pt x="23073" y="6458"/>
                  <a:pt x="23222" y="6260"/>
                </a:cubicBezTo>
                <a:lnTo>
                  <a:pt x="25086" y="3800"/>
                </a:lnTo>
                <a:cubicBezTo>
                  <a:pt x="25309" y="3502"/>
                  <a:pt x="25309" y="3105"/>
                  <a:pt x="25086" y="2807"/>
                </a:cubicBezTo>
                <a:lnTo>
                  <a:pt x="23222" y="349"/>
                </a:lnTo>
                <a:cubicBezTo>
                  <a:pt x="23073" y="124"/>
                  <a:pt x="22825" y="1"/>
                  <a:pt x="22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88" name="Google Shape;195;p20">
            <a:extLst>
              <a:ext uri="{FF2B5EF4-FFF2-40B4-BE49-F238E27FC236}">
                <a16:creationId xmlns:a16="http://schemas.microsoft.com/office/drawing/2014/main" id="{AF5046A8-F920-632F-5798-A81E7A348326}"/>
              </a:ext>
            </a:extLst>
          </p:cNvPr>
          <p:cNvSpPr/>
          <p:nvPr/>
        </p:nvSpPr>
        <p:spPr>
          <a:xfrm>
            <a:off x="219209" y="4929540"/>
            <a:ext cx="5192635" cy="978552"/>
          </a:xfrm>
          <a:prstGeom prst="roundRect">
            <a:avLst>
              <a:gd name="adj" fmla="val 16667"/>
            </a:avLst>
          </a:prstGeom>
          <a:solidFill>
            <a:schemeClr val="accent2">
              <a:lumMod val="20000"/>
              <a:lumOff val="80000"/>
            </a:schemeClr>
          </a:solidFill>
          <a:ln>
            <a:noFill/>
          </a:ln>
          <a:effectLst>
            <a:outerShdw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89" name="Google Shape;196;p20">
            <a:extLst>
              <a:ext uri="{FF2B5EF4-FFF2-40B4-BE49-F238E27FC236}">
                <a16:creationId xmlns:a16="http://schemas.microsoft.com/office/drawing/2014/main" id="{D3721521-F121-608E-3332-1DC0885DD560}"/>
              </a:ext>
            </a:extLst>
          </p:cNvPr>
          <p:cNvSpPr/>
          <p:nvPr/>
        </p:nvSpPr>
        <p:spPr>
          <a:xfrm>
            <a:off x="219209" y="4939588"/>
            <a:ext cx="997766" cy="1001402"/>
          </a:xfrm>
          <a:custGeom>
            <a:avLst/>
            <a:gdLst/>
            <a:ahLst/>
            <a:cxnLst/>
            <a:rect l="l" t="t" r="r" b="b"/>
            <a:pathLst>
              <a:path w="25309" h="6558" extrusionOk="0">
                <a:moveTo>
                  <a:pt x="820" y="1"/>
                </a:moveTo>
                <a:cubicBezTo>
                  <a:pt x="349" y="1"/>
                  <a:pt x="1" y="349"/>
                  <a:pt x="1" y="819"/>
                </a:cubicBezTo>
                <a:lnTo>
                  <a:pt x="1" y="5737"/>
                </a:lnTo>
                <a:cubicBezTo>
                  <a:pt x="1" y="6184"/>
                  <a:pt x="349" y="6558"/>
                  <a:pt x="820" y="6558"/>
                </a:cubicBezTo>
                <a:lnTo>
                  <a:pt x="22577" y="6558"/>
                </a:lnTo>
                <a:cubicBezTo>
                  <a:pt x="22825" y="6558"/>
                  <a:pt x="23073" y="6433"/>
                  <a:pt x="23222" y="6234"/>
                </a:cubicBezTo>
                <a:lnTo>
                  <a:pt x="25086" y="3776"/>
                </a:lnTo>
                <a:cubicBezTo>
                  <a:pt x="25309" y="3478"/>
                  <a:pt x="25309" y="3081"/>
                  <a:pt x="25086" y="2783"/>
                </a:cubicBezTo>
                <a:lnTo>
                  <a:pt x="23222" y="323"/>
                </a:lnTo>
                <a:cubicBezTo>
                  <a:pt x="23073" y="100"/>
                  <a:pt x="22825" y="1"/>
                  <a:pt x="22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1" name="Google Shape;198;p20">
            <a:extLst>
              <a:ext uri="{FF2B5EF4-FFF2-40B4-BE49-F238E27FC236}">
                <a16:creationId xmlns:a16="http://schemas.microsoft.com/office/drawing/2014/main" id="{B9C53206-A1E7-C819-CD93-DDDD7F50D0F4}"/>
              </a:ext>
            </a:extLst>
          </p:cNvPr>
          <p:cNvSpPr/>
          <p:nvPr/>
        </p:nvSpPr>
        <p:spPr>
          <a:xfrm>
            <a:off x="522691" y="2559020"/>
            <a:ext cx="389402" cy="393192"/>
          </a:xfrm>
          <a:custGeom>
            <a:avLst/>
            <a:gdLst/>
            <a:ahLst/>
            <a:cxnLst/>
            <a:rect l="l" t="t" r="r" b="b"/>
            <a:pathLst>
              <a:path w="3454" h="3478" extrusionOk="0">
                <a:moveTo>
                  <a:pt x="1739" y="1"/>
                </a:moveTo>
                <a:cubicBezTo>
                  <a:pt x="772" y="1"/>
                  <a:pt x="1" y="770"/>
                  <a:pt x="1" y="1739"/>
                </a:cubicBezTo>
                <a:cubicBezTo>
                  <a:pt x="1" y="2707"/>
                  <a:pt x="772" y="3478"/>
                  <a:pt x="1739" y="3478"/>
                </a:cubicBezTo>
                <a:cubicBezTo>
                  <a:pt x="2683" y="3478"/>
                  <a:pt x="3454" y="2707"/>
                  <a:pt x="3454" y="1739"/>
                </a:cubicBezTo>
                <a:cubicBezTo>
                  <a:pt x="3454" y="770"/>
                  <a:pt x="2683" y="1"/>
                  <a:pt x="1739" y="1"/>
                </a:cubicBezTo>
                <a:close/>
              </a:path>
            </a:pathLst>
          </a:custGeom>
          <a:solidFill>
            <a:srgbClr val="F6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Open Sans" panose="020B0606030504020204" pitchFamily="34" charset="0"/>
                <a:ea typeface="Open Sans" panose="020B0606030504020204" pitchFamily="34" charset="0"/>
                <a:cs typeface="Open Sans" panose="020B0606030504020204" pitchFamily="34" charset="0"/>
              </a:rPr>
              <a:t>1</a:t>
            </a:r>
            <a:endParaRPr sz="1600">
              <a:latin typeface="Open Sans" panose="020B0606030504020204" pitchFamily="34" charset="0"/>
              <a:ea typeface="Open Sans" panose="020B0606030504020204" pitchFamily="34" charset="0"/>
              <a:cs typeface="Open Sans" panose="020B0606030504020204" pitchFamily="34" charset="0"/>
            </a:endParaRPr>
          </a:p>
        </p:txBody>
      </p:sp>
      <p:sp>
        <p:nvSpPr>
          <p:cNvPr id="92" name="Google Shape;199;p20">
            <a:extLst>
              <a:ext uri="{FF2B5EF4-FFF2-40B4-BE49-F238E27FC236}">
                <a16:creationId xmlns:a16="http://schemas.microsoft.com/office/drawing/2014/main" id="{79E0F86F-6EE7-E3A2-087C-D16E10B4D854}"/>
              </a:ext>
            </a:extLst>
          </p:cNvPr>
          <p:cNvSpPr/>
          <p:nvPr/>
        </p:nvSpPr>
        <p:spPr>
          <a:xfrm>
            <a:off x="525062" y="3957340"/>
            <a:ext cx="389402" cy="393192"/>
          </a:xfrm>
          <a:custGeom>
            <a:avLst/>
            <a:gdLst/>
            <a:ahLst/>
            <a:cxnLst/>
            <a:rect l="l" t="t" r="r" b="b"/>
            <a:pathLst>
              <a:path w="3454" h="3478" extrusionOk="0">
                <a:moveTo>
                  <a:pt x="1739" y="0"/>
                </a:moveTo>
                <a:cubicBezTo>
                  <a:pt x="772" y="0"/>
                  <a:pt x="1" y="771"/>
                  <a:pt x="1" y="1739"/>
                </a:cubicBezTo>
                <a:cubicBezTo>
                  <a:pt x="1" y="2683"/>
                  <a:pt x="772" y="3477"/>
                  <a:pt x="1739" y="3477"/>
                </a:cubicBezTo>
                <a:cubicBezTo>
                  <a:pt x="2683" y="3477"/>
                  <a:pt x="3454" y="2683"/>
                  <a:pt x="3454" y="1739"/>
                </a:cubicBezTo>
                <a:cubicBezTo>
                  <a:pt x="3454" y="771"/>
                  <a:pt x="2683" y="0"/>
                  <a:pt x="1739" y="0"/>
                </a:cubicBezTo>
                <a:close/>
              </a:path>
            </a:pathLst>
          </a:custGeom>
          <a:solidFill>
            <a:srgbClr val="F6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Open Sans" panose="020B0606030504020204" pitchFamily="34" charset="0"/>
                <a:ea typeface="Open Sans" panose="020B0606030504020204" pitchFamily="34" charset="0"/>
                <a:cs typeface="Open Sans" panose="020B0606030504020204" pitchFamily="34" charset="0"/>
              </a:rPr>
              <a:t>2</a:t>
            </a:r>
            <a:endParaRPr sz="1600">
              <a:latin typeface="Open Sans" panose="020B0606030504020204" pitchFamily="34" charset="0"/>
              <a:ea typeface="Open Sans" panose="020B0606030504020204" pitchFamily="34" charset="0"/>
              <a:cs typeface="Open Sans" panose="020B0606030504020204" pitchFamily="34" charset="0"/>
            </a:endParaRPr>
          </a:p>
        </p:txBody>
      </p:sp>
      <p:sp>
        <p:nvSpPr>
          <p:cNvPr id="93" name="Google Shape;200;p20">
            <a:extLst>
              <a:ext uri="{FF2B5EF4-FFF2-40B4-BE49-F238E27FC236}">
                <a16:creationId xmlns:a16="http://schemas.microsoft.com/office/drawing/2014/main" id="{AAEA464F-4506-4D44-DAF4-0BFD9BC7271A}"/>
              </a:ext>
            </a:extLst>
          </p:cNvPr>
          <p:cNvSpPr/>
          <p:nvPr/>
        </p:nvSpPr>
        <p:spPr>
          <a:xfrm>
            <a:off x="522691" y="5252950"/>
            <a:ext cx="389402" cy="393192"/>
          </a:xfrm>
          <a:custGeom>
            <a:avLst/>
            <a:gdLst/>
            <a:ahLst/>
            <a:cxnLst/>
            <a:rect l="l" t="t" r="r" b="b"/>
            <a:pathLst>
              <a:path w="3454" h="3453" extrusionOk="0">
                <a:moveTo>
                  <a:pt x="1739" y="1"/>
                </a:moveTo>
                <a:cubicBezTo>
                  <a:pt x="772" y="1"/>
                  <a:pt x="1" y="770"/>
                  <a:pt x="1" y="1739"/>
                </a:cubicBezTo>
                <a:cubicBezTo>
                  <a:pt x="1" y="2683"/>
                  <a:pt x="772" y="3452"/>
                  <a:pt x="1739" y="3452"/>
                </a:cubicBezTo>
                <a:cubicBezTo>
                  <a:pt x="2683" y="3452"/>
                  <a:pt x="3454" y="2683"/>
                  <a:pt x="3454" y="1739"/>
                </a:cubicBezTo>
                <a:cubicBezTo>
                  <a:pt x="3454" y="770"/>
                  <a:pt x="2683" y="1"/>
                  <a:pt x="1739" y="1"/>
                </a:cubicBezTo>
                <a:close/>
              </a:path>
            </a:pathLst>
          </a:custGeom>
          <a:solidFill>
            <a:srgbClr val="F6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Open Sans" panose="020B0606030504020204" pitchFamily="34" charset="0"/>
                <a:ea typeface="Open Sans" panose="020B0606030504020204" pitchFamily="34" charset="0"/>
                <a:cs typeface="Open Sans" panose="020B0606030504020204" pitchFamily="34" charset="0"/>
              </a:rPr>
              <a:t>3</a:t>
            </a:r>
            <a:endParaRPr sz="1600">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a:extLst>
              <a:ext uri="{FF2B5EF4-FFF2-40B4-BE49-F238E27FC236}">
                <a16:creationId xmlns:a16="http://schemas.microsoft.com/office/drawing/2014/main" id="{91866706-95F6-7F56-41EC-DD4B3E6F1EAB}"/>
              </a:ext>
            </a:extLst>
          </p:cNvPr>
          <p:cNvSpPr txBox="1"/>
          <p:nvPr/>
        </p:nvSpPr>
        <p:spPr>
          <a:xfrm>
            <a:off x="1287031" y="2222186"/>
            <a:ext cx="3985378" cy="1123384"/>
          </a:xfrm>
          <a:prstGeom prst="rect">
            <a:avLst/>
          </a:prstGeom>
          <a:noFill/>
        </p:spPr>
        <p:txBody>
          <a:bodyPr wrap="square" rtlCol="0">
            <a:spAutoFit/>
          </a:bodyPr>
          <a:lstStyle/>
          <a:p>
            <a:pPr algn="just"/>
            <a:r>
              <a:rPr lang="en-US" sz="1300" dirty="0">
                <a:latin typeface="Open Sans" panose="020B0606030504020204" pitchFamily="34" charset="0"/>
                <a:ea typeface="Open Sans" panose="020B0606030504020204" pitchFamily="34" charset="0"/>
                <a:cs typeface="Open Sans" panose="020B0606030504020204" pitchFamily="34" charset="0"/>
              </a:rPr>
              <a:t>The facilitators introduce the indicator categories, the cards, and the prioritization scale. Each group receives a set of indicator cards and a scale. Distribute the cards evenly among participants in each group.</a:t>
            </a:r>
            <a:endParaRPr lang="fr-FR"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a:extLst>
              <a:ext uri="{FF2B5EF4-FFF2-40B4-BE49-F238E27FC236}">
                <a16:creationId xmlns:a16="http://schemas.microsoft.com/office/drawing/2014/main" id="{A5E9C704-886E-5FA9-7293-749C5E5DCA81}"/>
              </a:ext>
            </a:extLst>
          </p:cNvPr>
          <p:cNvSpPr txBox="1"/>
          <p:nvPr/>
        </p:nvSpPr>
        <p:spPr>
          <a:xfrm>
            <a:off x="1287031" y="3593406"/>
            <a:ext cx="4071703" cy="1492716"/>
          </a:xfrm>
          <a:prstGeom prst="rect">
            <a:avLst/>
          </a:prstGeom>
          <a:noFill/>
        </p:spPr>
        <p:txBody>
          <a:bodyPr wrap="square" rtlCol="0">
            <a:spAutoFit/>
          </a:bodyPr>
          <a:lstStyle/>
          <a:p>
            <a:pPr algn="just"/>
            <a:r>
              <a:rPr lang="en-US" sz="1300" dirty="0">
                <a:latin typeface="Open Sans" panose="020B0606030504020204" pitchFamily="34" charset="0"/>
                <a:ea typeface="Open Sans" panose="020B0606030504020204" pitchFamily="34" charset="0"/>
                <a:cs typeface="Open Sans" panose="020B0606030504020204" pitchFamily="34" charset="0"/>
              </a:rPr>
              <a:t>Taking turns, each participant reads their card and its description. The group then discusses their </a:t>
            </a:r>
            <a:r>
              <a:rPr lang="en-US" sz="1300" b="1" dirty="0">
                <a:latin typeface="Open Sans" panose="020B0606030504020204" pitchFamily="34" charset="0"/>
                <a:ea typeface="Open Sans" panose="020B0606030504020204" pitchFamily="34" charset="0"/>
                <a:cs typeface="Open Sans" panose="020B0606030504020204" pitchFamily="34" charset="0"/>
              </a:rPr>
              <a:t>perceptions on each indicator</a:t>
            </a:r>
            <a:r>
              <a:rPr lang="en-US" sz="1300" dirty="0">
                <a:latin typeface="Open Sans" panose="020B0606030504020204" pitchFamily="34" charset="0"/>
                <a:ea typeface="Open Sans" panose="020B0606030504020204" pitchFamily="34" charset="0"/>
                <a:cs typeface="Open Sans" panose="020B0606030504020204" pitchFamily="34" charset="0"/>
              </a:rPr>
              <a:t> and collectively places cards on the scale based on </a:t>
            </a:r>
            <a:r>
              <a:rPr lang="en-US" sz="1300" b="1" dirty="0">
                <a:latin typeface="Open Sans" panose="020B0606030504020204" pitchFamily="34" charset="0"/>
                <a:ea typeface="Open Sans" panose="020B0606030504020204" pitchFamily="34" charset="0"/>
                <a:cs typeface="Open Sans" panose="020B0606030504020204" pitchFamily="34" charset="0"/>
              </a:rPr>
              <a:t>general importance, </a:t>
            </a:r>
            <a:r>
              <a:rPr lang="en-US" sz="1300" dirty="0">
                <a:latin typeface="Open Sans" panose="020B0606030504020204" pitchFamily="34" charset="0"/>
                <a:ea typeface="Open Sans" panose="020B0606030504020204" pitchFamily="34" charset="0"/>
                <a:cs typeface="Open Sans" panose="020B0606030504020204" pitchFamily="34" charset="0"/>
              </a:rPr>
              <a:t>not yet tied to specific scenarios. </a:t>
            </a:r>
          </a:p>
          <a:p>
            <a:pPr algn="just"/>
            <a:endParaRPr lang="fr-FR" sz="1300" dirty="0">
              <a:latin typeface="Open Sans" panose="020B0606030504020204" pitchFamily="34" charset="0"/>
              <a:ea typeface="Open Sans" panose="020B0606030504020204" pitchFamily="34" charset="0"/>
              <a:cs typeface="Open Sans" panose="020B0606030504020204" pitchFamily="34" charset="0"/>
            </a:endParaRPr>
          </a:p>
          <a:p>
            <a:pPr algn="just"/>
            <a:endParaRPr lang="fr-FR"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97" name="TextBox 96">
            <a:extLst>
              <a:ext uri="{FF2B5EF4-FFF2-40B4-BE49-F238E27FC236}">
                <a16:creationId xmlns:a16="http://schemas.microsoft.com/office/drawing/2014/main" id="{B27D7457-6046-07FC-5FF5-1B3115626362}"/>
              </a:ext>
            </a:extLst>
          </p:cNvPr>
          <p:cNvSpPr txBox="1"/>
          <p:nvPr/>
        </p:nvSpPr>
        <p:spPr>
          <a:xfrm>
            <a:off x="1287031" y="5118868"/>
            <a:ext cx="4013296" cy="692497"/>
          </a:xfrm>
          <a:prstGeom prst="rect">
            <a:avLst/>
          </a:prstGeom>
          <a:noFill/>
        </p:spPr>
        <p:txBody>
          <a:bodyPr wrap="square" rtlCol="0">
            <a:spAutoFit/>
          </a:bodyPr>
          <a:lstStyle/>
          <a:p>
            <a:pPr algn="just"/>
            <a:r>
              <a:rPr lang="en-US" sz="1300" dirty="0">
                <a:latin typeface="Open Sans" panose="020B0606030504020204" pitchFamily="34" charset="0"/>
                <a:ea typeface="Open Sans" panose="020B0606030504020204" pitchFamily="34" charset="0"/>
                <a:cs typeface="Open Sans" panose="020B0606030504020204" pitchFamily="34" charset="0"/>
              </a:rPr>
              <a:t>Each group selects </a:t>
            </a:r>
            <a:r>
              <a:rPr lang="en-US" sz="1300" b="1" dirty="0">
                <a:latin typeface="Open Sans" panose="020B0606030504020204" pitchFamily="34" charset="0"/>
                <a:ea typeface="Open Sans" panose="020B0606030504020204" pitchFamily="34" charset="0"/>
                <a:cs typeface="Open Sans" panose="020B0606030504020204" pitchFamily="34" charset="0"/>
              </a:rPr>
              <a:t>10 high-priority indicators </a:t>
            </a:r>
            <a:r>
              <a:rPr lang="en-US" sz="1300" dirty="0">
                <a:latin typeface="Open Sans" panose="020B0606030504020204" pitchFamily="34" charset="0"/>
                <a:ea typeface="Open Sans" panose="020B0606030504020204" pitchFamily="34" charset="0"/>
                <a:cs typeface="Open Sans" panose="020B0606030504020204" pitchFamily="34" charset="0"/>
              </a:rPr>
              <a:t>considered most relevant to their region. </a:t>
            </a:r>
            <a:endParaRPr lang="fr-FR" sz="1300" dirty="0">
              <a:latin typeface="Open Sans" panose="020B0606030504020204" pitchFamily="34" charset="0"/>
              <a:ea typeface="Open Sans" panose="020B0606030504020204" pitchFamily="34" charset="0"/>
              <a:cs typeface="Open Sans" panose="020B0606030504020204" pitchFamily="34" charset="0"/>
            </a:endParaRPr>
          </a:p>
          <a:p>
            <a:pPr algn="just"/>
            <a:endParaRPr lang="fr-FR"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BE0CB200-AB47-FDF9-A9B3-514D6FCFC9A9}"/>
              </a:ext>
            </a:extLst>
          </p:cNvPr>
          <p:cNvPicPr>
            <a:picLocks noChangeAspect="1"/>
          </p:cNvPicPr>
          <p:nvPr/>
        </p:nvPicPr>
        <p:blipFill>
          <a:blip r:embed="rId3"/>
          <a:stretch>
            <a:fillRect/>
          </a:stretch>
        </p:blipFill>
        <p:spPr>
          <a:xfrm>
            <a:off x="6111742" y="2371290"/>
            <a:ext cx="2559715" cy="1225296"/>
          </a:xfrm>
          <a:prstGeom prst="rect">
            <a:avLst/>
          </a:prstGeom>
          <a:effectLst>
            <a:outerShdw blurRad="50800" dist="38100" dir="2700000" sx="102000" sy="102000" algn="tl" rotWithShape="0">
              <a:prstClr val="black">
                <a:alpha val="40000"/>
              </a:prstClr>
            </a:outerShdw>
          </a:effectLst>
        </p:spPr>
      </p:pic>
      <p:pic>
        <p:nvPicPr>
          <p:cNvPr id="5" name="Picture 4">
            <a:extLst>
              <a:ext uri="{FF2B5EF4-FFF2-40B4-BE49-F238E27FC236}">
                <a16:creationId xmlns:a16="http://schemas.microsoft.com/office/drawing/2014/main" id="{CF0D4789-3C3A-B478-9C92-7D83308954A5}"/>
              </a:ext>
            </a:extLst>
          </p:cNvPr>
          <p:cNvPicPr>
            <a:picLocks noChangeAspect="1"/>
          </p:cNvPicPr>
          <p:nvPr/>
        </p:nvPicPr>
        <p:blipFill>
          <a:blip r:embed="rId4"/>
          <a:stretch>
            <a:fillRect/>
          </a:stretch>
        </p:blipFill>
        <p:spPr>
          <a:xfrm>
            <a:off x="5950944" y="2951474"/>
            <a:ext cx="2624328" cy="1243316"/>
          </a:xfrm>
          <a:prstGeom prst="rect">
            <a:avLst/>
          </a:prstGeom>
          <a:effectLst>
            <a:outerShdw blurRad="50800" dist="38100" dir="2700000" sx="102000" sy="102000" algn="tl" rotWithShape="0">
              <a:prstClr val="black">
                <a:alpha val="40000"/>
              </a:prstClr>
            </a:outerShdw>
          </a:effectLst>
        </p:spPr>
      </p:pic>
      <p:pic>
        <p:nvPicPr>
          <p:cNvPr id="6" name="Picture 5">
            <a:extLst>
              <a:ext uri="{FF2B5EF4-FFF2-40B4-BE49-F238E27FC236}">
                <a16:creationId xmlns:a16="http://schemas.microsoft.com/office/drawing/2014/main" id="{8B4FBDE0-F718-C22B-97B2-7A0F565C5492}"/>
              </a:ext>
            </a:extLst>
          </p:cNvPr>
          <p:cNvPicPr>
            <a:picLocks noChangeAspect="1"/>
          </p:cNvPicPr>
          <p:nvPr/>
        </p:nvPicPr>
        <p:blipFill>
          <a:blip r:embed="rId5"/>
          <a:srcRect t="102" r="231"/>
          <a:stretch>
            <a:fillRect/>
          </a:stretch>
        </p:blipFill>
        <p:spPr>
          <a:xfrm>
            <a:off x="5803199" y="3568952"/>
            <a:ext cx="2625868" cy="1227529"/>
          </a:xfrm>
          <a:prstGeom prst="rect">
            <a:avLst/>
          </a:prstGeom>
          <a:effectLst>
            <a:outerShdw blurRad="50800" dist="38100" dir="2700000" sx="102000" sy="102000" algn="tl" rotWithShape="0">
              <a:prstClr val="black">
                <a:alpha val="40000"/>
              </a:prstClr>
            </a:outerShdw>
          </a:effectLst>
        </p:spPr>
      </p:pic>
      <p:pic>
        <p:nvPicPr>
          <p:cNvPr id="7" name="Picture 6">
            <a:extLst>
              <a:ext uri="{FF2B5EF4-FFF2-40B4-BE49-F238E27FC236}">
                <a16:creationId xmlns:a16="http://schemas.microsoft.com/office/drawing/2014/main" id="{0E8C6DC4-0B25-4C96-1D67-C1478D1906A4}"/>
              </a:ext>
            </a:extLst>
          </p:cNvPr>
          <p:cNvPicPr>
            <a:picLocks noChangeAspect="1"/>
          </p:cNvPicPr>
          <p:nvPr/>
        </p:nvPicPr>
        <p:blipFill>
          <a:blip r:embed="rId6"/>
          <a:stretch>
            <a:fillRect/>
          </a:stretch>
        </p:blipFill>
        <p:spPr>
          <a:xfrm>
            <a:off x="9013296" y="2371290"/>
            <a:ext cx="2579405" cy="1225296"/>
          </a:xfrm>
          <a:prstGeom prst="rect">
            <a:avLst/>
          </a:prstGeom>
          <a:effectLst>
            <a:outerShdw blurRad="50800" dist="38100" dir="2700000" sx="102000" sy="102000" algn="tl" rotWithShape="0">
              <a:prstClr val="black">
                <a:alpha val="40000"/>
              </a:prstClr>
            </a:outerShdw>
          </a:effectLst>
        </p:spPr>
      </p:pic>
      <p:pic>
        <p:nvPicPr>
          <p:cNvPr id="8" name="Picture 7">
            <a:extLst>
              <a:ext uri="{FF2B5EF4-FFF2-40B4-BE49-F238E27FC236}">
                <a16:creationId xmlns:a16="http://schemas.microsoft.com/office/drawing/2014/main" id="{C8882CF5-06E6-F351-C277-F56F86E3D5D5}"/>
              </a:ext>
            </a:extLst>
          </p:cNvPr>
          <p:cNvPicPr>
            <a:picLocks noChangeAspect="1"/>
          </p:cNvPicPr>
          <p:nvPr/>
        </p:nvPicPr>
        <p:blipFill>
          <a:blip r:embed="rId7"/>
          <a:stretch>
            <a:fillRect/>
          </a:stretch>
        </p:blipFill>
        <p:spPr>
          <a:xfrm>
            <a:off x="8860952" y="2951474"/>
            <a:ext cx="2624328" cy="1242888"/>
          </a:xfrm>
          <a:prstGeom prst="rect">
            <a:avLst/>
          </a:prstGeom>
          <a:effectLst>
            <a:outerShdw blurRad="50800" dist="38100" dir="2700000" sx="102000" sy="102000" algn="tl" rotWithShape="0">
              <a:prstClr val="black">
                <a:alpha val="40000"/>
              </a:prstClr>
            </a:outerShdw>
          </a:effectLst>
        </p:spPr>
      </p:pic>
      <p:pic>
        <p:nvPicPr>
          <p:cNvPr id="9" name="Picture 8">
            <a:extLst>
              <a:ext uri="{FF2B5EF4-FFF2-40B4-BE49-F238E27FC236}">
                <a16:creationId xmlns:a16="http://schemas.microsoft.com/office/drawing/2014/main" id="{3147CC0F-8AA0-560F-81E5-A1D765F8BD14}"/>
              </a:ext>
            </a:extLst>
          </p:cNvPr>
          <p:cNvPicPr>
            <a:picLocks noChangeAspect="1"/>
          </p:cNvPicPr>
          <p:nvPr/>
        </p:nvPicPr>
        <p:blipFill>
          <a:blip r:embed="rId8"/>
          <a:srcRect r="1233" b="2110"/>
          <a:stretch>
            <a:fillRect/>
          </a:stretch>
        </p:blipFill>
        <p:spPr>
          <a:xfrm>
            <a:off x="8731166" y="3571185"/>
            <a:ext cx="2613484" cy="1225296"/>
          </a:xfrm>
          <a:prstGeom prst="rect">
            <a:avLst/>
          </a:prstGeom>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1353243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14FD7-5A8F-AD96-5F9D-ADA93E76F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D0F9B-EFB2-DE61-68B9-495197ABB08E}"/>
              </a:ext>
            </a:extLst>
          </p:cNvPr>
          <p:cNvSpPr>
            <a:spLocks noGrp="1"/>
          </p:cNvSpPr>
          <p:nvPr>
            <p:ph type="title"/>
          </p:nvPr>
        </p:nvSpPr>
        <p:spPr>
          <a:xfrm>
            <a:off x="838200" y="365125"/>
            <a:ext cx="10515600" cy="783305"/>
          </a:xfrm>
        </p:spPr>
        <p:txBody>
          <a:bodyPr/>
          <a:lstStyle/>
          <a:p>
            <a:r>
              <a:rPr lang="en-US"/>
              <a:t>Step 1: High priority indicators</a:t>
            </a:r>
            <a:endParaRPr lang="fr-FR"/>
          </a:p>
        </p:txBody>
      </p:sp>
      <p:sp>
        <p:nvSpPr>
          <p:cNvPr id="18" name="TextBox 17">
            <a:extLst>
              <a:ext uri="{FF2B5EF4-FFF2-40B4-BE49-F238E27FC236}">
                <a16:creationId xmlns:a16="http://schemas.microsoft.com/office/drawing/2014/main" id="{C5E3800E-7840-E881-D3E9-96503E43B64C}"/>
              </a:ext>
            </a:extLst>
          </p:cNvPr>
          <p:cNvSpPr txBox="1"/>
          <p:nvPr/>
        </p:nvSpPr>
        <p:spPr>
          <a:xfrm>
            <a:off x="838200" y="1064870"/>
            <a:ext cx="9117884" cy="353943"/>
          </a:xfrm>
          <a:prstGeom prst="rect">
            <a:avLst/>
          </a:prstGeom>
          <a:noFill/>
        </p:spPr>
        <p:txBody>
          <a:bodyPr wrap="square" rtlCol="0">
            <a:spAutoFit/>
          </a:bodyPr>
          <a:lstStyle/>
          <a:p>
            <a:r>
              <a:rPr lang="en-US" sz="1700" i="1">
                <a:solidFill>
                  <a:schemeClr val="accent4"/>
                </a:solidFill>
                <a:latin typeface="Montserrat Black" panose="00000A00000000000000" pitchFamily="2" charset="0"/>
                <a:ea typeface="+mj-ea"/>
                <a:cs typeface="+mj-cs"/>
              </a:rPr>
              <a:t>Ranking indicators using the scale</a:t>
            </a:r>
            <a:endParaRPr lang="fr-FR" sz="1700" i="1">
              <a:solidFill>
                <a:schemeClr val="accent4"/>
              </a:solidFill>
              <a:latin typeface="Montserrat Black" panose="00000A00000000000000" pitchFamily="2" charset="0"/>
              <a:ea typeface="+mj-ea"/>
              <a:cs typeface="+mj-cs"/>
            </a:endParaRPr>
          </a:p>
        </p:txBody>
      </p:sp>
      <p:sp>
        <p:nvSpPr>
          <p:cNvPr id="17" name="TextBox 16">
            <a:extLst>
              <a:ext uri="{FF2B5EF4-FFF2-40B4-BE49-F238E27FC236}">
                <a16:creationId xmlns:a16="http://schemas.microsoft.com/office/drawing/2014/main" id="{D3A74005-9FBF-CCC7-5D36-D9FCA68F3717}"/>
              </a:ext>
            </a:extLst>
          </p:cNvPr>
          <p:cNvSpPr txBox="1"/>
          <p:nvPr/>
        </p:nvSpPr>
        <p:spPr>
          <a:xfrm>
            <a:off x="4986897" y="5849505"/>
            <a:ext cx="2951613" cy="276999"/>
          </a:xfrm>
          <a:prstGeom prst="rect">
            <a:avLst/>
          </a:prstGeom>
          <a:noFill/>
        </p:spPr>
        <p:txBody>
          <a:bodyPr wrap="square" rtlCol="0">
            <a:spAutoFit/>
          </a:bodyPr>
          <a:lstStyle/>
          <a:p>
            <a:r>
              <a:rPr lang="en-US" sz="1200" i="1">
                <a:solidFill>
                  <a:schemeClr val="bg2">
                    <a:lumMod val="25000"/>
                  </a:schemeClr>
                </a:solidFill>
              </a:rPr>
              <a:t>Example of indicators ranked on the scale</a:t>
            </a:r>
            <a:endParaRPr lang="fr-FR" sz="1200" i="1">
              <a:solidFill>
                <a:schemeClr val="bg2">
                  <a:lumMod val="25000"/>
                </a:schemeClr>
              </a:solidFill>
            </a:endParaRPr>
          </a:p>
        </p:txBody>
      </p:sp>
      <p:sp>
        <p:nvSpPr>
          <p:cNvPr id="19" name="ZoneTexte 5">
            <a:extLst>
              <a:ext uri="{FF2B5EF4-FFF2-40B4-BE49-F238E27FC236}">
                <a16:creationId xmlns:a16="http://schemas.microsoft.com/office/drawing/2014/main" id="{0BC80A88-4DBB-0931-081D-99C58264C198}"/>
              </a:ext>
            </a:extLst>
          </p:cNvPr>
          <p:cNvSpPr txBox="1"/>
          <p:nvPr/>
        </p:nvSpPr>
        <p:spPr>
          <a:xfrm>
            <a:off x="2323903" y="4597095"/>
            <a:ext cx="1159773" cy="476726"/>
          </a:xfrm>
          <a:prstGeom prst="roundRect">
            <a:avLst/>
          </a:prstGeom>
          <a:noFill/>
          <a:effectLst/>
        </p:spPr>
        <p:txBody>
          <a:bodyPr wrap="square" rtlCol="0">
            <a:spAutoFit/>
          </a:bodyPr>
          <a:lstStyle/>
          <a:p>
            <a:pPr algn="ctr"/>
            <a:r>
              <a:rPr lang="fr-FR" sz="1100" b="1">
                <a:latin typeface="Open Sans" panose="020B0606030504020204" pitchFamily="34" charset="0"/>
                <a:ea typeface="Open Sans" panose="020B0606030504020204" pitchFamily="34" charset="0"/>
                <a:cs typeface="Open Sans" panose="020B0606030504020204" pitchFamily="34" charset="0"/>
              </a:rPr>
              <a:t>Not relevant</a:t>
            </a:r>
          </a:p>
        </p:txBody>
      </p:sp>
      <p:sp>
        <p:nvSpPr>
          <p:cNvPr id="21" name="ZoneTexte 6">
            <a:extLst>
              <a:ext uri="{FF2B5EF4-FFF2-40B4-BE49-F238E27FC236}">
                <a16:creationId xmlns:a16="http://schemas.microsoft.com/office/drawing/2014/main" id="{BF29EF4D-44DE-39D8-4400-70B22BD681CA}"/>
              </a:ext>
            </a:extLst>
          </p:cNvPr>
          <p:cNvSpPr txBox="1"/>
          <p:nvPr/>
        </p:nvSpPr>
        <p:spPr>
          <a:xfrm>
            <a:off x="4156931" y="4636327"/>
            <a:ext cx="1823136" cy="289441"/>
          </a:xfrm>
          <a:prstGeom prst="roundRect">
            <a:avLst/>
          </a:prstGeom>
          <a:noFill/>
          <a:effectLst/>
        </p:spPr>
        <p:txBody>
          <a:bodyPr wrap="square" rtlCol="0">
            <a:spAutoFit/>
          </a:bodyPr>
          <a:lstStyle>
            <a:defPPr>
              <a:defRPr lang="en-US"/>
            </a:defPPr>
            <a:lvl1pPr algn="ctr">
              <a:defRPr sz="1200" b="1"/>
            </a:lvl1pPr>
          </a:lstStyle>
          <a:p>
            <a:r>
              <a:rPr lang="fr-FR" sz="1100">
                <a:latin typeface="Open Sans" panose="020B0606030504020204" pitchFamily="34" charset="0"/>
                <a:ea typeface="Open Sans" panose="020B0606030504020204" pitchFamily="34" charset="0"/>
                <a:cs typeface="Open Sans" panose="020B0606030504020204" pitchFamily="34" charset="0"/>
              </a:rPr>
              <a:t>Low </a:t>
            </a:r>
            <a:r>
              <a:rPr lang="fr-FR" sz="1100" err="1">
                <a:latin typeface="Open Sans" panose="020B0606030504020204" pitchFamily="34" charset="0"/>
                <a:ea typeface="Open Sans" panose="020B0606030504020204" pitchFamily="34" charset="0"/>
                <a:cs typeface="Open Sans" panose="020B0606030504020204" pitchFamily="34" charset="0"/>
              </a:rPr>
              <a:t>priority</a:t>
            </a:r>
            <a:endParaRPr lang="fr-FR" sz="1100">
              <a:latin typeface="Open Sans" panose="020B0606030504020204" pitchFamily="34" charset="0"/>
              <a:ea typeface="Open Sans" panose="020B0606030504020204" pitchFamily="34" charset="0"/>
              <a:cs typeface="Open Sans" panose="020B0606030504020204" pitchFamily="34" charset="0"/>
            </a:endParaRPr>
          </a:p>
        </p:txBody>
      </p:sp>
      <p:sp>
        <p:nvSpPr>
          <p:cNvPr id="22" name="ZoneTexte 7">
            <a:extLst>
              <a:ext uri="{FF2B5EF4-FFF2-40B4-BE49-F238E27FC236}">
                <a16:creationId xmlns:a16="http://schemas.microsoft.com/office/drawing/2014/main" id="{6D619DF7-CFEA-26FE-75F9-130209F3EA29}"/>
              </a:ext>
            </a:extLst>
          </p:cNvPr>
          <p:cNvSpPr txBox="1"/>
          <p:nvPr/>
        </p:nvSpPr>
        <p:spPr>
          <a:xfrm>
            <a:off x="8554215" y="4636327"/>
            <a:ext cx="1823136" cy="289441"/>
          </a:xfrm>
          <a:prstGeom prst="roundRect">
            <a:avLst/>
          </a:prstGeom>
          <a:noFill/>
          <a:effectLst/>
        </p:spPr>
        <p:txBody>
          <a:bodyPr wrap="square" rtlCol="0">
            <a:spAutoFit/>
          </a:bodyPr>
          <a:lstStyle>
            <a:defPPr>
              <a:defRPr lang="en-US"/>
            </a:defPPr>
            <a:lvl1pPr algn="ctr">
              <a:defRPr sz="1200" b="1"/>
            </a:lvl1pPr>
          </a:lstStyle>
          <a:p>
            <a:r>
              <a:rPr lang="fr-FR" sz="1100">
                <a:latin typeface="Open Sans" panose="020B0606030504020204" pitchFamily="34" charset="0"/>
                <a:ea typeface="Open Sans" panose="020B0606030504020204" pitchFamily="34" charset="0"/>
                <a:cs typeface="Open Sans" panose="020B0606030504020204" pitchFamily="34" charset="0"/>
              </a:rPr>
              <a:t>High </a:t>
            </a:r>
            <a:r>
              <a:rPr lang="fr-FR" sz="1100" err="1">
                <a:latin typeface="Open Sans" panose="020B0606030504020204" pitchFamily="34" charset="0"/>
                <a:ea typeface="Open Sans" panose="020B0606030504020204" pitchFamily="34" charset="0"/>
                <a:cs typeface="Open Sans" panose="020B0606030504020204" pitchFamily="34" charset="0"/>
              </a:rPr>
              <a:t>priority</a:t>
            </a:r>
            <a:endParaRPr lang="fr-FR" sz="1100">
              <a:latin typeface="Open Sans" panose="020B0606030504020204" pitchFamily="34" charset="0"/>
              <a:ea typeface="Open Sans" panose="020B0606030504020204" pitchFamily="34" charset="0"/>
              <a:cs typeface="Open Sans" panose="020B0606030504020204" pitchFamily="34" charset="0"/>
            </a:endParaRPr>
          </a:p>
        </p:txBody>
      </p:sp>
      <p:sp>
        <p:nvSpPr>
          <p:cNvPr id="23" name="ZoneTexte 9">
            <a:extLst>
              <a:ext uri="{FF2B5EF4-FFF2-40B4-BE49-F238E27FC236}">
                <a16:creationId xmlns:a16="http://schemas.microsoft.com/office/drawing/2014/main" id="{486A4278-B315-D5AC-7C9A-BA5EF645A41B}"/>
              </a:ext>
            </a:extLst>
          </p:cNvPr>
          <p:cNvSpPr txBox="1"/>
          <p:nvPr/>
        </p:nvSpPr>
        <p:spPr>
          <a:xfrm>
            <a:off x="6355573" y="4636327"/>
            <a:ext cx="1823136" cy="289441"/>
          </a:xfrm>
          <a:prstGeom prst="roundRect">
            <a:avLst/>
          </a:prstGeom>
          <a:noFill/>
          <a:effectLst/>
        </p:spPr>
        <p:txBody>
          <a:bodyPr wrap="square" rtlCol="0">
            <a:spAutoFit/>
          </a:bodyPr>
          <a:lstStyle>
            <a:defPPr>
              <a:defRPr lang="en-US"/>
            </a:defPPr>
            <a:lvl1pPr algn="ctr">
              <a:defRPr sz="1200" b="1"/>
            </a:lvl1pPr>
          </a:lstStyle>
          <a:p>
            <a:r>
              <a:rPr lang="fr-FR" sz="1100">
                <a:latin typeface="Open Sans" panose="020B0606030504020204" pitchFamily="34" charset="0"/>
                <a:ea typeface="Open Sans" panose="020B0606030504020204" pitchFamily="34" charset="0"/>
                <a:cs typeface="Open Sans" panose="020B0606030504020204" pitchFamily="34" charset="0"/>
              </a:rPr>
              <a:t>Medium </a:t>
            </a:r>
            <a:r>
              <a:rPr lang="fr-FR" sz="1100" err="1">
                <a:latin typeface="Open Sans" panose="020B0606030504020204" pitchFamily="34" charset="0"/>
                <a:ea typeface="Open Sans" panose="020B0606030504020204" pitchFamily="34" charset="0"/>
                <a:cs typeface="Open Sans" panose="020B0606030504020204" pitchFamily="34" charset="0"/>
              </a:rPr>
              <a:t>priority</a:t>
            </a:r>
            <a:endParaRPr lang="fr-FR" sz="1100">
              <a:latin typeface="Open Sans" panose="020B0606030504020204" pitchFamily="34" charset="0"/>
              <a:ea typeface="Open Sans" panose="020B0606030504020204" pitchFamily="34" charset="0"/>
              <a:cs typeface="Open Sans" panose="020B0606030504020204" pitchFamily="34" charset="0"/>
            </a:endParaRPr>
          </a:p>
        </p:txBody>
      </p:sp>
      <p:cxnSp>
        <p:nvCxnSpPr>
          <p:cNvPr id="37" name="Straight Connector 36">
            <a:extLst>
              <a:ext uri="{FF2B5EF4-FFF2-40B4-BE49-F238E27FC236}">
                <a16:creationId xmlns:a16="http://schemas.microsoft.com/office/drawing/2014/main" id="{B39B9F76-2239-FA67-D310-55511F82BBAD}"/>
              </a:ext>
            </a:extLst>
          </p:cNvPr>
          <p:cNvCxnSpPr>
            <a:cxnSpLocks/>
          </p:cNvCxnSpPr>
          <p:nvPr/>
        </p:nvCxnSpPr>
        <p:spPr>
          <a:xfrm>
            <a:off x="2884534" y="4083680"/>
            <a:ext cx="0" cy="543496"/>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756E2B7-0C82-8554-D561-E03C02009DE2}"/>
              </a:ext>
            </a:extLst>
          </p:cNvPr>
          <p:cNvCxnSpPr>
            <a:cxnSpLocks/>
          </p:cNvCxnSpPr>
          <p:nvPr/>
        </p:nvCxnSpPr>
        <p:spPr>
          <a:xfrm>
            <a:off x="5200196" y="4092831"/>
            <a:ext cx="0" cy="54349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B10759F-AA19-83B5-CB35-76CEFCCBFC04}"/>
              </a:ext>
            </a:extLst>
          </p:cNvPr>
          <p:cNvCxnSpPr>
            <a:cxnSpLocks/>
          </p:cNvCxnSpPr>
          <p:nvPr/>
        </p:nvCxnSpPr>
        <p:spPr>
          <a:xfrm>
            <a:off x="7221089" y="4053599"/>
            <a:ext cx="0" cy="543496"/>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166FAFE3-7686-0D1C-9CD7-E181D1C6325F}"/>
              </a:ext>
            </a:extLst>
          </p:cNvPr>
          <p:cNvCxnSpPr>
            <a:cxnSpLocks/>
          </p:cNvCxnSpPr>
          <p:nvPr/>
        </p:nvCxnSpPr>
        <p:spPr>
          <a:xfrm>
            <a:off x="9570558" y="4106075"/>
            <a:ext cx="0" cy="543496"/>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FF44E8FA-053E-59E2-7DF5-C4A24B8B3036}"/>
              </a:ext>
            </a:extLst>
          </p:cNvPr>
          <p:cNvSpPr txBox="1"/>
          <p:nvPr/>
        </p:nvSpPr>
        <p:spPr>
          <a:xfrm>
            <a:off x="8557706" y="4863249"/>
            <a:ext cx="2034005" cy="900246"/>
          </a:xfrm>
          <a:prstGeom prst="rect">
            <a:avLst/>
          </a:prstGeom>
          <a:noFill/>
        </p:spPr>
        <p:txBody>
          <a:bodyPr wrap="square" rtlCol="0">
            <a:spAutoFit/>
          </a:bodyPr>
          <a:lstStyle/>
          <a:p>
            <a:pPr algn="ctr"/>
            <a:r>
              <a:rPr lang="en-US" sz="1050">
                <a:latin typeface="Open Sans" panose="020B0606030504020204" pitchFamily="34" charset="0"/>
                <a:ea typeface="Open Sans" panose="020B0606030504020204" pitchFamily="34" charset="0"/>
                <a:cs typeface="Open Sans" panose="020B0606030504020204" pitchFamily="34" charset="0"/>
              </a:rPr>
              <a:t>This issue is a major concern in our community or territory. It relates directly to pressing local needs, challenges, or problems.</a:t>
            </a:r>
            <a:endParaRPr lang="fr-FR" sz="1050">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F02D5CA8-7A7E-7B03-CE9C-A9465029053B}"/>
              </a:ext>
            </a:extLst>
          </p:cNvPr>
          <p:cNvSpPr txBox="1"/>
          <p:nvPr/>
        </p:nvSpPr>
        <p:spPr>
          <a:xfrm>
            <a:off x="1841118" y="4863249"/>
            <a:ext cx="2144194" cy="738664"/>
          </a:xfrm>
          <a:prstGeom prst="rect">
            <a:avLst/>
          </a:prstGeom>
          <a:noFill/>
        </p:spPr>
        <p:txBody>
          <a:bodyPr wrap="square" rtlCol="0">
            <a:spAutoFit/>
          </a:bodyPr>
          <a:lstStyle/>
          <a:p>
            <a:pPr algn="ctr"/>
            <a:r>
              <a:rPr lang="en-US" sz="1050">
                <a:latin typeface="Open Sans" panose="020B0606030504020204" pitchFamily="34" charset="0"/>
                <a:ea typeface="Open Sans" panose="020B0606030504020204" pitchFamily="34" charset="0"/>
                <a:cs typeface="Open Sans" panose="020B0606030504020204" pitchFamily="34" charset="0"/>
              </a:rPr>
              <a:t>This issue does not apply to our community or has no real impact locally. It is nota consideration for us.</a:t>
            </a:r>
            <a:endParaRPr lang="fr-FR" sz="1050">
              <a:latin typeface="Open Sans" panose="020B0606030504020204" pitchFamily="34" charset="0"/>
              <a:ea typeface="Open Sans" panose="020B0606030504020204" pitchFamily="34" charset="0"/>
              <a:cs typeface="Open Sans" panose="020B0606030504020204" pitchFamily="34" charset="0"/>
            </a:endParaRPr>
          </a:p>
        </p:txBody>
      </p:sp>
      <p:sp>
        <p:nvSpPr>
          <p:cNvPr id="48" name="TextBox 47">
            <a:extLst>
              <a:ext uri="{FF2B5EF4-FFF2-40B4-BE49-F238E27FC236}">
                <a16:creationId xmlns:a16="http://schemas.microsoft.com/office/drawing/2014/main" id="{53CCB398-FBF9-0EDE-39E2-9DD24944EEBF}"/>
              </a:ext>
            </a:extLst>
          </p:cNvPr>
          <p:cNvSpPr txBox="1"/>
          <p:nvPr/>
        </p:nvSpPr>
        <p:spPr>
          <a:xfrm>
            <a:off x="4122364" y="4863249"/>
            <a:ext cx="1909190" cy="900246"/>
          </a:xfrm>
          <a:prstGeom prst="rect">
            <a:avLst/>
          </a:prstGeom>
          <a:noFill/>
        </p:spPr>
        <p:txBody>
          <a:bodyPr wrap="square" rtlCol="0">
            <a:spAutoFit/>
          </a:bodyPr>
          <a:lstStyle/>
          <a:p>
            <a:pPr algn="ctr"/>
            <a:r>
              <a:rPr lang="en-US" sz="1050">
                <a:latin typeface="Open Sans" panose="020B0606030504020204" pitchFamily="34" charset="0"/>
                <a:ea typeface="Open Sans" panose="020B0606030504020204" pitchFamily="34" charset="0"/>
                <a:cs typeface="Open Sans" panose="020B0606030504020204" pitchFamily="34" charset="0"/>
              </a:rPr>
              <a:t>This issue is of limited concern locally. It may be relevant elsewhere but is not a pressing need in our area.</a:t>
            </a:r>
            <a:endParaRPr lang="fr-FR" sz="1050">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FDC43670-C5DD-16A9-F65C-725C83C1DB7D}"/>
              </a:ext>
            </a:extLst>
          </p:cNvPr>
          <p:cNvSpPr txBox="1"/>
          <p:nvPr/>
        </p:nvSpPr>
        <p:spPr>
          <a:xfrm>
            <a:off x="6330603" y="4863249"/>
            <a:ext cx="2032164" cy="900246"/>
          </a:xfrm>
          <a:prstGeom prst="rect">
            <a:avLst/>
          </a:prstGeom>
          <a:noFill/>
        </p:spPr>
        <p:txBody>
          <a:bodyPr wrap="square" rtlCol="0">
            <a:spAutoFit/>
          </a:bodyPr>
          <a:lstStyle/>
          <a:p>
            <a:pPr algn="ctr"/>
            <a:r>
              <a:rPr lang="en-US" sz="1050">
                <a:latin typeface="Open Sans" panose="020B0606030504020204" pitchFamily="34" charset="0"/>
                <a:ea typeface="Open Sans" panose="020B0606030504020204" pitchFamily="34" charset="0"/>
                <a:cs typeface="Open Sans" panose="020B0606030504020204" pitchFamily="34" charset="0"/>
              </a:rPr>
              <a:t>This issue is somewhat relevant in our local context. It is not urgent, but it still matters and could bring added value.</a:t>
            </a:r>
            <a:endParaRPr lang="fr-FR" sz="1050">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28E3F39E-F6AF-2B2E-9E71-4D2BAA7AC4F2}"/>
              </a:ext>
            </a:extLst>
          </p:cNvPr>
          <p:cNvGrpSpPr/>
          <p:nvPr/>
        </p:nvGrpSpPr>
        <p:grpSpPr>
          <a:xfrm>
            <a:off x="1678546" y="3462905"/>
            <a:ext cx="9117884" cy="959743"/>
            <a:chOff x="6988844" y="5229902"/>
            <a:chExt cx="4136356" cy="398198"/>
          </a:xfrm>
          <a:effectLst>
            <a:outerShdw blurRad="50800" dist="38100" sx="101000" sy="101000" algn="l" rotWithShape="0">
              <a:prstClr val="black">
                <a:alpha val="40000"/>
              </a:prstClr>
            </a:outerShdw>
          </a:effectLst>
        </p:grpSpPr>
        <p:sp>
          <p:nvSpPr>
            <p:cNvPr id="4" name="Flèche : droite 4">
              <a:extLst>
                <a:ext uri="{FF2B5EF4-FFF2-40B4-BE49-F238E27FC236}">
                  <a16:creationId xmlns:a16="http://schemas.microsoft.com/office/drawing/2014/main" id="{23CF1C73-E67C-D041-3BE2-B961EC89D814}"/>
                </a:ext>
              </a:extLst>
            </p:cNvPr>
            <p:cNvSpPr/>
            <p:nvPr/>
          </p:nvSpPr>
          <p:spPr>
            <a:xfrm rot="10800000">
              <a:off x="6988844" y="5229902"/>
              <a:ext cx="641139" cy="398198"/>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p>
              <a:pPr algn="ctr"/>
              <a:endParaRPr lang="fr-FR">
                <a:latin typeface="Open Sans" panose="020B0606030504020204" pitchFamily="34" charset="0"/>
                <a:ea typeface="Open Sans" panose="020B0606030504020204" pitchFamily="34" charset="0"/>
                <a:cs typeface="Open Sans" panose="020B0606030504020204" pitchFamily="34" charset="0"/>
              </a:endParaRPr>
            </a:p>
          </p:txBody>
        </p:sp>
        <p:sp>
          <p:nvSpPr>
            <p:cNvPr id="5" name="Flèche : droite 4">
              <a:extLst>
                <a:ext uri="{FF2B5EF4-FFF2-40B4-BE49-F238E27FC236}">
                  <a16:creationId xmlns:a16="http://schemas.microsoft.com/office/drawing/2014/main" id="{78687493-E66D-EC5E-8816-928A3C4E0D51}"/>
                </a:ext>
              </a:extLst>
            </p:cNvPr>
            <p:cNvSpPr/>
            <p:nvPr/>
          </p:nvSpPr>
          <p:spPr>
            <a:xfrm>
              <a:off x="10484061" y="5229902"/>
              <a:ext cx="641139" cy="398198"/>
            </a:xfrm>
            <a:prstGeom prst="rightArrow">
              <a:avLst/>
            </a:prstGeom>
            <a:solidFill>
              <a:srgbClr val="4048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p>
              <a:pPr algn="ctr"/>
              <a:endParaRPr lang="fr-FR">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72689EC4-E652-3C20-018A-6101CD084926}"/>
                </a:ext>
              </a:extLst>
            </p:cNvPr>
            <p:cNvSpPr/>
            <p:nvPr/>
          </p:nvSpPr>
          <p:spPr>
            <a:xfrm>
              <a:off x="7687888" y="5328495"/>
              <a:ext cx="641139" cy="201013"/>
            </a:xfrm>
            <a:prstGeom prst="rect">
              <a:avLst/>
            </a:prstGeom>
            <a:gradFill>
              <a:gsLst>
                <a:gs pos="100000">
                  <a:srgbClr val="CFD9C1"/>
                </a:gs>
                <a:gs pos="37000">
                  <a:srgbClr val="95A67B"/>
                </a:gs>
                <a:gs pos="77000">
                  <a:srgbClr val="CFD9C1"/>
                </a:gs>
                <a:gs pos="84000">
                  <a:srgbClr val="CFD9C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30BFC4A0-5A39-1900-C077-0A34EA13417D}"/>
                </a:ext>
              </a:extLst>
            </p:cNvPr>
            <p:cNvSpPr/>
            <p:nvPr/>
          </p:nvSpPr>
          <p:spPr>
            <a:xfrm>
              <a:off x="8386932" y="5328495"/>
              <a:ext cx="641139" cy="201013"/>
            </a:xfrm>
            <a:prstGeom prst="rect">
              <a:avLst/>
            </a:prstGeom>
            <a:gradFill flip="none" rotWithShape="1">
              <a:gsLst>
                <a:gs pos="100000">
                  <a:schemeClr val="accent3">
                    <a:lumMod val="90000"/>
                  </a:schemeClr>
                </a:gs>
                <a:gs pos="54000">
                  <a:srgbClr val="876558"/>
                </a:gs>
                <a:gs pos="91000">
                  <a:srgbClr val="95A67B"/>
                </a:gs>
                <a:gs pos="100000">
                  <a:srgbClr val="95A67B"/>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7FAE06A0-D30F-CDDC-D4EC-8EE5F4FFBC7B}"/>
                </a:ext>
              </a:extLst>
            </p:cNvPr>
            <p:cNvSpPr/>
            <p:nvPr/>
          </p:nvSpPr>
          <p:spPr>
            <a:xfrm>
              <a:off x="9085976" y="5328495"/>
              <a:ext cx="641139" cy="201013"/>
            </a:xfrm>
            <a:prstGeom prst="rect">
              <a:avLst/>
            </a:prstGeom>
            <a:gradFill flip="none" rotWithShape="1">
              <a:gsLst>
                <a:gs pos="100000">
                  <a:schemeClr val="accent2">
                    <a:lumMod val="75000"/>
                  </a:schemeClr>
                </a:gs>
                <a:gs pos="55000">
                  <a:srgbClr val="876558"/>
                </a:gs>
                <a:gs pos="100000">
                  <a:schemeClr val="accent2">
                    <a:lumMod val="75000"/>
                  </a:schemeClr>
                </a:gs>
                <a:gs pos="100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03BFF68C-20E4-D79B-E276-FE5136FA5366}"/>
                </a:ext>
              </a:extLst>
            </p:cNvPr>
            <p:cNvSpPr/>
            <p:nvPr/>
          </p:nvSpPr>
          <p:spPr>
            <a:xfrm>
              <a:off x="9785020" y="5328495"/>
              <a:ext cx="641139" cy="201013"/>
            </a:xfrm>
            <a:prstGeom prst="rect">
              <a:avLst/>
            </a:prstGeom>
            <a:gradFill flip="none" rotWithShape="1">
              <a:gsLst>
                <a:gs pos="100000">
                  <a:schemeClr val="accent2">
                    <a:lumMod val="75000"/>
                  </a:schemeClr>
                </a:gs>
                <a:gs pos="55000">
                  <a:srgbClr val="404841"/>
                </a:gs>
                <a:gs pos="100000">
                  <a:schemeClr val="accent2">
                    <a:lumMod val="75000"/>
                  </a:schemeClr>
                </a:gs>
                <a:gs pos="100000">
                  <a:schemeClr val="accent2">
                    <a:lumMod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Open Sans" panose="020B0606030504020204" pitchFamily="34" charset="0"/>
                <a:ea typeface="Open Sans" panose="020B0606030504020204" pitchFamily="34" charset="0"/>
                <a:cs typeface="Open Sans" panose="020B0606030504020204" pitchFamily="34" charset="0"/>
              </a:endParaRPr>
            </a:p>
          </p:txBody>
        </p:sp>
      </p:grpSp>
      <p:pic>
        <p:nvPicPr>
          <p:cNvPr id="11" name="Picture 10">
            <a:extLst>
              <a:ext uri="{FF2B5EF4-FFF2-40B4-BE49-F238E27FC236}">
                <a16:creationId xmlns:a16="http://schemas.microsoft.com/office/drawing/2014/main" id="{4EEAF497-6B2B-8D3C-7E5D-66E2386E68F8}"/>
              </a:ext>
            </a:extLst>
          </p:cNvPr>
          <p:cNvPicPr>
            <a:picLocks noChangeAspect="1"/>
          </p:cNvPicPr>
          <p:nvPr/>
        </p:nvPicPr>
        <p:blipFill>
          <a:blip r:embed="rId3"/>
          <a:stretch>
            <a:fillRect/>
          </a:stretch>
        </p:blipFill>
        <p:spPr>
          <a:xfrm>
            <a:off x="2414621" y="1721355"/>
            <a:ext cx="1257048" cy="1813675"/>
          </a:xfrm>
          <a:prstGeom prst="rect">
            <a:avLst/>
          </a:prstGeom>
          <a:effectLst>
            <a:outerShdw blurRad="50800" dist="38100" dir="2700000" sx="102000" sy="102000" algn="tl" rotWithShape="0">
              <a:prstClr val="black">
                <a:alpha val="40000"/>
              </a:prstClr>
            </a:outerShdw>
          </a:effectLst>
        </p:spPr>
      </p:pic>
      <p:pic>
        <p:nvPicPr>
          <p:cNvPr id="13" name="Picture 12">
            <a:extLst>
              <a:ext uri="{FF2B5EF4-FFF2-40B4-BE49-F238E27FC236}">
                <a16:creationId xmlns:a16="http://schemas.microsoft.com/office/drawing/2014/main" id="{7CA132E4-7797-034F-2A21-2B441F4B8166}"/>
              </a:ext>
            </a:extLst>
          </p:cNvPr>
          <p:cNvPicPr>
            <a:picLocks noChangeAspect="1"/>
          </p:cNvPicPr>
          <p:nvPr/>
        </p:nvPicPr>
        <p:blipFill>
          <a:blip r:embed="rId4"/>
          <a:srcRect/>
          <a:stretch>
            <a:fillRect/>
          </a:stretch>
        </p:blipFill>
        <p:spPr>
          <a:xfrm>
            <a:off x="8702293" y="1724518"/>
            <a:ext cx="1253791" cy="1810512"/>
          </a:xfrm>
          <a:prstGeom prst="rect">
            <a:avLst/>
          </a:prstGeom>
          <a:effectLst>
            <a:outerShdw blurRad="50800" dist="38100" dir="2700000" sx="102000" sy="102000" algn="tl" rotWithShape="0">
              <a:prstClr val="black">
                <a:alpha val="40000"/>
              </a:prstClr>
            </a:outerShdw>
          </a:effectLst>
        </p:spPr>
      </p:pic>
      <p:pic>
        <p:nvPicPr>
          <p:cNvPr id="15" name="Picture 14">
            <a:extLst>
              <a:ext uri="{FF2B5EF4-FFF2-40B4-BE49-F238E27FC236}">
                <a16:creationId xmlns:a16="http://schemas.microsoft.com/office/drawing/2014/main" id="{C71978C7-CB74-755F-4987-590546B326A2}"/>
              </a:ext>
            </a:extLst>
          </p:cNvPr>
          <p:cNvPicPr>
            <a:picLocks noChangeAspect="1"/>
          </p:cNvPicPr>
          <p:nvPr/>
        </p:nvPicPr>
        <p:blipFill>
          <a:blip r:embed="rId5"/>
          <a:srcRect t="1096" b="2201"/>
          <a:stretch>
            <a:fillRect/>
          </a:stretch>
        </p:blipFill>
        <p:spPr>
          <a:xfrm>
            <a:off x="4503185" y="1724518"/>
            <a:ext cx="1285070" cy="1810512"/>
          </a:xfrm>
          <a:prstGeom prst="rect">
            <a:avLst/>
          </a:prstGeom>
          <a:effectLst>
            <a:outerShdw blurRad="50800" dist="38100" dir="2700000" sx="102000" sy="102000" algn="tl" rotWithShape="0">
              <a:prstClr val="black">
                <a:alpha val="40000"/>
              </a:prstClr>
            </a:outerShdw>
          </a:effectLst>
        </p:spPr>
      </p:pic>
      <p:pic>
        <p:nvPicPr>
          <p:cNvPr id="20" name="Picture 19">
            <a:extLst>
              <a:ext uri="{FF2B5EF4-FFF2-40B4-BE49-F238E27FC236}">
                <a16:creationId xmlns:a16="http://schemas.microsoft.com/office/drawing/2014/main" id="{B30A613B-6703-E3FF-7918-73EE8562781A}"/>
              </a:ext>
            </a:extLst>
          </p:cNvPr>
          <p:cNvPicPr>
            <a:picLocks noChangeAspect="1"/>
          </p:cNvPicPr>
          <p:nvPr/>
        </p:nvPicPr>
        <p:blipFill>
          <a:blip r:embed="rId6"/>
          <a:srcRect t="890" r="2441" b="890"/>
          <a:stretch>
            <a:fillRect/>
          </a:stretch>
        </p:blipFill>
        <p:spPr>
          <a:xfrm>
            <a:off x="6619771" y="1724518"/>
            <a:ext cx="1251006" cy="1810512"/>
          </a:xfrm>
          <a:prstGeom prst="rect">
            <a:avLst/>
          </a:prstGeom>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3743830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7E3BD-A059-A983-0E2E-83508427CCA6}"/>
            </a:ext>
          </a:extLst>
        </p:cNvPr>
        <p:cNvGrpSpPr/>
        <p:nvPr/>
      </p:nvGrpSpPr>
      <p:grpSpPr>
        <a:xfrm>
          <a:off x="0" y="0"/>
          <a:ext cx="0" cy="0"/>
          <a:chOff x="0" y="0"/>
          <a:chExt cx="0" cy="0"/>
        </a:xfrm>
      </p:grpSpPr>
      <p:sp>
        <p:nvSpPr>
          <p:cNvPr id="90" name="Ellipse 3">
            <a:extLst>
              <a:ext uri="{FF2B5EF4-FFF2-40B4-BE49-F238E27FC236}">
                <a16:creationId xmlns:a16="http://schemas.microsoft.com/office/drawing/2014/main" id="{7E44FA38-9766-5983-6348-0E92F40399D4}"/>
              </a:ext>
            </a:extLst>
          </p:cNvPr>
          <p:cNvSpPr/>
          <p:nvPr/>
        </p:nvSpPr>
        <p:spPr>
          <a:xfrm>
            <a:off x="10223082" y="2027928"/>
            <a:ext cx="835681" cy="914400"/>
          </a:xfrm>
          <a:prstGeom prst="ellipse">
            <a:avLst/>
          </a:prstGeom>
          <a:solidFill>
            <a:srgbClr val="CFD9C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fr-FR" sz="1400" b="1">
              <a:latin typeface="Open Sans" panose="020B0606030504020204" pitchFamily="34" charset="0"/>
              <a:ea typeface="Open Sans" panose="020B0606030504020204" pitchFamily="34" charset="0"/>
              <a:cs typeface="Open Sans" panose="020B0606030504020204" pitchFamily="34" charset="0"/>
            </a:endParaRPr>
          </a:p>
        </p:txBody>
      </p:sp>
      <p:sp>
        <p:nvSpPr>
          <p:cNvPr id="85" name="Ellipse 3">
            <a:extLst>
              <a:ext uri="{FF2B5EF4-FFF2-40B4-BE49-F238E27FC236}">
                <a16:creationId xmlns:a16="http://schemas.microsoft.com/office/drawing/2014/main" id="{71B92D47-DD95-9278-327C-064DF0C0D4CC}"/>
              </a:ext>
            </a:extLst>
          </p:cNvPr>
          <p:cNvSpPr/>
          <p:nvPr/>
        </p:nvSpPr>
        <p:spPr>
          <a:xfrm>
            <a:off x="7953048" y="2027928"/>
            <a:ext cx="835681" cy="914400"/>
          </a:xfrm>
          <a:prstGeom prst="ellipse">
            <a:avLst/>
          </a:prstGeom>
          <a:solidFill>
            <a:srgbClr val="CFD9C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fr-FR" sz="1400" b="1">
              <a:latin typeface="Open Sans" panose="020B0606030504020204" pitchFamily="34" charset="0"/>
              <a:ea typeface="Open Sans" panose="020B0606030504020204" pitchFamily="34" charset="0"/>
              <a:cs typeface="Open Sans" panose="020B0606030504020204" pitchFamily="34" charset="0"/>
            </a:endParaRPr>
          </a:p>
        </p:txBody>
      </p:sp>
      <p:sp>
        <p:nvSpPr>
          <p:cNvPr id="80" name="Ellipse 3">
            <a:extLst>
              <a:ext uri="{FF2B5EF4-FFF2-40B4-BE49-F238E27FC236}">
                <a16:creationId xmlns:a16="http://schemas.microsoft.com/office/drawing/2014/main" id="{9A2BF67D-DCDE-A6F0-7F51-63A41D5EC2E5}"/>
              </a:ext>
            </a:extLst>
          </p:cNvPr>
          <p:cNvSpPr/>
          <p:nvPr/>
        </p:nvSpPr>
        <p:spPr>
          <a:xfrm>
            <a:off x="5683013" y="2027928"/>
            <a:ext cx="835681" cy="914400"/>
          </a:xfrm>
          <a:prstGeom prst="ellipse">
            <a:avLst/>
          </a:prstGeom>
          <a:solidFill>
            <a:srgbClr val="CFD9C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fr-FR" sz="1400" b="1">
              <a:latin typeface="Open Sans" panose="020B0606030504020204" pitchFamily="34" charset="0"/>
              <a:ea typeface="Open Sans" panose="020B0606030504020204" pitchFamily="34" charset="0"/>
              <a:cs typeface="Open Sans" panose="020B0606030504020204" pitchFamily="34" charset="0"/>
            </a:endParaRPr>
          </a:p>
        </p:txBody>
      </p:sp>
      <p:sp>
        <p:nvSpPr>
          <p:cNvPr id="75" name="Ellipse 3">
            <a:extLst>
              <a:ext uri="{FF2B5EF4-FFF2-40B4-BE49-F238E27FC236}">
                <a16:creationId xmlns:a16="http://schemas.microsoft.com/office/drawing/2014/main" id="{5FF21CA3-A5DD-30E0-BBFA-9AB376F305B2}"/>
              </a:ext>
            </a:extLst>
          </p:cNvPr>
          <p:cNvSpPr/>
          <p:nvPr/>
        </p:nvSpPr>
        <p:spPr>
          <a:xfrm>
            <a:off x="3412978" y="2027928"/>
            <a:ext cx="835681" cy="914400"/>
          </a:xfrm>
          <a:prstGeom prst="ellipse">
            <a:avLst/>
          </a:prstGeom>
          <a:solidFill>
            <a:srgbClr val="CFD9C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fr-FR" sz="1400" b="1">
              <a:latin typeface="Open Sans" panose="020B0606030504020204" pitchFamily="34" charset="0"/>
              <a:ea typeface="Open Sans" panose="020B0606030504020204" pitchFamily="34" charset="0"/>
              <a:cs typeface="Open Sans" panose="020B0606030504020204" pitchFamily="34" charset="0"/>
            </a:endParaRPr>
          </a:p>
        </p:txBody>
      </p:sp>
      <p:grpSp>
        <p:nvGrpSpPr>
          <p:cNvPr id="39" name="Group 38">
            <a:extLst>
              <a:ext uri="{FF2B5EF4-FFF2-40B4-BE49-F238E27FC236}">
                <a16:creationId xmlns:a16="http://schemas.microsoft.com/office/drawing/2014/main" id="{8B426305-5A7D-C958-8E35-BEA8CECEAEE3}"/>
              </a:ext>
            </a:extLst>
          </p:cNvPr>
          <p:cNvGrpSpPr/>
          <p:nvPr/>
        </p:nvGrpSpPr>
        <p:grpSpPr>
          <a:xfrm>
            <a:off x="543830" y="2027928"/>
            <a:ext cx="2033907" cy="3719728"/>
            <a:chOff x="543830" y="2027928"/>
            <a:chExt cx="2225495" cy="3719728"/>
          </a:xfrm>
          <a:effectLst>
            <a:outerShdw blurRad="50800" dist="38100" dir="2700000" sx="101000" sy="101000" algn="tl" rotWithShape="0">
              <a:prstClr val="black">
                <a:alpha val="40000"/>
              </a:prstClr>
            </a:outerShdw>
          </a:effectLst>
        </p:grpSpPr>
        <p:sp>
          <p:nvSpPr>
            <p:cNvPr id="48" name="Ellipse 3">
              <a:extLst>
                <a:ext uri="{FF2B5EF4-FFF2-40B4-BE49-F238E27FC236}">
                  <a16:creationId xmlns:a16="http://schemas.microsoft.com/office/drawing/2014/main" id="{83F1884C-D42A-448A-3E72-E80BD6573B30}"/>
                </a:ext>
              </a:extLst>
            </p:cNvPr>
            <p:cNvSpPr/>
            <p:nvPr/>
          </p:nvSpPr>
          <p:spPr>
            <a:xfrm>
              <a:off x="1199378" y="2027928"/>
              <a:ext cx="914400" cy="914400"/>
            </a:xfrm>
            <a:prstGeom prst="ellipse">
              <a:avLst/>
            </a:prstGeom>
            <a:solidFill>
              <a:srgbClr val="CFD9C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fr-FR" sz="1400" b="1">
                <a:latin typeface="Open Sans" panose="020B0606030504020204" pitchFamily="34" charset="0"/>
                <a:ea typeface="Open Sans" panose="020B0606030504020204" pitchFamily="34" charset="0"/>
                <a:cs typeface="Open Sans" panose="020B0606030504020204" pitchFamily="34" charset="0"/>
              </a:endParaRPr>
            </a:p>
          </p:txBody>
        </p:sp>
        <p:pic>
          <p:nvPicPr>
            <p:cNvPr id="23" name="Graphic 22" descr="Deciduous tree outline">
              <a:extLst>
                <a:ext uri="{FF2B5EF4-FFF2-40B4-BE49-F238E27FC236}">
                  <a16:creationId xmlns:a16="http://schemas.microsoft.com/office/drawing/2014/main" id="{EA0F3BAA-55B9-909E-9CEF-862943CDBD7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79201" y="2102398"/>
              <a:ext cx="354752" cy="354752"/>
            </a:xfrm>
            <a:prstGeom prst="rect">
              <a:avLst/>
            </a:prstGeom>
          </p:spPr>
        </p:pic>
        <p:sp>
          <p:nvSpPr>
            <p:cNvPr id="52" name="Rectangle: Rounded Corners 51">
              <a:extLst>
                <a:ext uri="{FF2B5EF4-FFF2-40B4-BE49-F238E27FC236}">
                  <a16:creationId xmlns:a16="http://schemas.microsoft.com/office/drawing/2014/main" id="{348DB57C-4140-B393-F0C9-73A43647E297}"/>
                </a:ext>
              </a:extLst>
            </p:cNvPr>
            <p:cNvSpPr/>
            <p:nvPr/>
          </p:nvSpPr>
          <p:spPr>
            <a:xfrm>
              <a:off x="543830" y="2501629"/>
              <a:ext cx="2225495" cy="3246027"/>
            </a:xfrm>
            <a:prstGeom prst="roundRect">
              <a:avLst/>
            </a:prstGeom>
            <a:solidFill>
              <a:srgbClr val="8C6A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TextBox 52">
              <a:extLst>
                <a:ext uri="{FF2B5EF4-FFF2-40B4-BE49-F238E27FC236}">
                  <a16:creationId xmlns:a16="http://schemas.microsoft.com/office/drawing/2014/main" id="{CB1DC9D4-7BE6-11E8-2C9C-E069FE441451}"/>
                </a:ext>
              </a:extLst>
            </p:cNvPr>
            <p:cNvSpPr txBox="1"/>
            <p:nvPr/>
          </p:nvSpPr>
          <p:spPr>
            <a:xfrm>
              <a:off x="565027" y="2625426"/>
              <a:ext cx="2204298" cy="2523768"/>
            </a:xfrm>
            <a:prstGeom prst="rect">
              <a:avLst/>
            </a:prstGeom>
            <a:noFill/>
          </p:spPr>
          <p:txBody>
            <a:bodyPr wrap="square" rtlCol="0">
              <a:spAutoFit/>
            </a:bodyPr>
            <a:lstStyle/>
            <a:p>
              <a:pPr algn="ctr"/>
              <a:r>
                <a:rPr lang="en-US" sz="2300" b="1">
                  <a:solidFill>
                    <a:schemeClr val="bg1"/>
                  </a:solidFill>
                  <a:latin typeface="ADLaM Display" panose="02010000000000000000" pitchFamily="2" charset="0"/>
                  <a:ea typeface="ADLaM Display" panose="02010000000000000000" pitchFamily="2" charset="0"/>
                  <a:cs typeface="ADLaM Display" panose="02010000000000000000" pitchFamily="2" charset="0"/>
                </a:rPr>
                <a:t>N</a:t>
              </a:r>
              <a:r>
                <a:rPr lang="en-US" sz="1500" b="1">
                  <a:solidFill>
                    <a:schemeClr val="bg1"/>
                  </a:solidFill>
                  <a:latin typeface="Open Sans" panose="020B0606030504020204" pitchFamily="34" charset="0"/>
                  <a:ea typeface="Open Sans" panose="020B0606030504020204" pitchFamily="34" charset="0"/>
                  <a:cs typeface="Open Sans" panose="020B0606030504020204" pitchFamily="34" charset="0"/>
                </a:rPr>
                <a:t>ature</a:t>
              </a:r>
            </a:p>
            <a:p>
              <a:pPr algn="ctr"/>
              <a:r>
                <a:rPr lang="en-US" sz="1300" i="1">
                  <a:solidFill>
                    <a:schemeClr val="bg1"/>
                  </a:solidFill>
                  <a:latin typeface="Open Sans" panose="020B0606030504020204" pitchFamily="34" charset="0"/>
                  <a:ea typeface="Open Sans" panose="020B0606030504020204" pitchFamily="34" charset="0"/>
                  <a:cs typeface="Open Sans" panose="020B0606030504020204" pitchFamily="34" charset="0"/>
                </a:rPr>
                <a:t>Valuing unity with and protecting nature, caring for all living things</a:t>
              </a:r>
              <a:endParaRPr lang="en-US" sz="13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Nature protection</a:t>
              </a: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Ecological health</a:t>
              </a: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 responsibility</a:t>
              </a:r>
            </a:p>
            <a:p>
              <a:pPr marL="285750" indent="-285750">
                <a:buFont typeface="Arial" panose="020B0604020202020204" pitchFamily="34" charset="0"/>
                <a:buChar char="•"/>
              </a:pPr>
              <a:endPar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fr-FR"/>
            </a:p>
          </p:txBody>
        </p:sp>
      </p:grpSp>
      <p:sp>
        <p:nvSpPr>
          <p:cNvPr id="77" name="Rectangle: Rounded Corners 76">
            <a:extLst>
              <a:ext uri="{FF2B5EF4-FFF2-40B4-BE49-F238E27FC236}">
                <a16:creationId xmlns:a16="http://schemas.microsoft.com/office/drawing/2014/main" id="{4EA4FBFC-FAA2-D113-5719-71D28517BA27}"/>
              </a:ext>
            </a:extLst>
          </p:cNvPr>
          <p:cNvSpPr/>
          <p:nvPr/>
        </p:nvSpPr>
        <p:spPr>
          <a:xfrm>
            <a:off x="2813865" y="2501629"/>
            <a:ext cx="2033907" cy="3246027"/>
          </a:xfrm>
          <a:prstGeom prst="roundRect">
            <a:avLst/>
          </a:prstGeom>
          <a:solidFill>
            <a:srgbClr val="8C6A5E"/>
          </a:solidFill>
          <a:ln>
            <a:noFill/>
          </a:ln>
          <a:effectLst>
            <a:outerShdw blurRad="50800" dist="38100" dir="2700000" sx="101000" sy="101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TextBox 77">
            <a:extLst>
              <a:ext uri="{FF2B5EF4-FFF2-40B4-BE49-F238E27FC236}">
                <a16:creationId xmlns:a16="http://schemas.microsoft.com/office/drawing/2014/main" id="{EA75CF6A-DD97-D087-A491-8C82F43B44EF}"/>
              </a:ext>
            </a:extLst>
          </p:cNvPr>
          <p:cNvSpPr txBox="1"/>
          <p:nvPr/>
        </p:nvSpPr>
        <p:spPr>
          <a:xfrm>
            <a:off x="2833237" y="2625426"/>
            <a:ext cx="2014535" cy="3323987"/>
          </a:xfrm>
          <a:prstGeom prst="rect">
            <a:avLst/>
          </a:prstGeom>
          <a:noFill/>
        </p:spPr>
        <p:txBody>
          <a:bodyPr wrap="square" rtlCol="0">
            <a:spAutoFit/>
          </a:bodyPr>
          <a:lstStyle/>
          <a:p>
            <a:pPr algn="ctr"/>
            <a:r>
              <a:rPr lang="en-US" sz="2300" b="1">
                <a:solidFill>
                  <a:schemeClr val="bg1"/>
                </a:solidFill>
                <a:latin typeface="ADLaM Display" panose="02010000000000000000" pitchFamily="2" charset="0"/>
                <a:ea typeface="ADLaM Display" panose="02010000000000000000" pitchFamily="2" charset="0"/>
                <a:cs typeface="ADLaM Display" panose="02010000000000000000" pitchFamily="2" charset="0"/>
              </a:rPr>
              <a:t>C</a:t>
            </a:r>
            <a:r>
              <a:rPr lang="en-US" sz="1500" b="1">
                <a:solidFill>
                  <a:schemeClr val="bg1"/>
                </a:solidFill>
                <a:latin typeface="Open Sans" panose="020B0606030504020204" pitchFamily="34" charset="0"/>
                <a:ea typeface="Open Sans" panose="020B0606030504020204" pitchFamily="34" charset="0"/>
                <a:cs typeface="Open Sans" panose="020B0606030504020204" pitchFamily="34" charset="0"/>
              </a:rPr>
              <a:t>ommunity</a:t>
            </a:r>
          </a:p>
          <a:p>
            <a:pPr algn="ctr"/>
            <a:r>
              <a:rPr lang="en-US" sz="1300" i="1">
                <a:solidFill>
                  <a:schemeClr val="bg1"/>
                </a:solidFill>
                <a:latin typeface="Open Sans" panose="020B0606030504020204" pitchFamily="34" charset="0"/>
                <a:ea typeface="Open Sans" panose="020B0606030504020204" pitchFamily="34" charset="0"/>
                <a:cs typeface="Open Sans" panose="020B0606030504020204" pitchFamily="34" charset="0"/>
              </a:rPr>
              <a:t>Valuing equality, social justice and caring for other humans</a:t>
            </a:r>
          </a:p>
          <a:p>
            <a:pPr marL="285750" indent="-285750">
              <a:buFont typeface="Arial" panose="020B0604020202020204" pitchFamily="34" charset="0"/>
              <a:buChar char="•"/>
            </a:pPr>
            <a:endPar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Community well-being</a:t>
            </a: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Fairness</a:t>
            </a: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Health</a:t>
            </a: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Intergenerational justice</a:t>
            </a: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Governance</a:t>
            </a:r>
          </a:p>
          <a:p>
            <a:endPar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fr-FR"/>
          </a:p>
        </p:txBody>
      </p:sp>
      <p:sp>
        <p:nvSpPr>
          <p:cNvPr id="82" name="Rectangle: Rounded Corners 81">
            <a:extLst>
              <a:ext uri="{FF2B5EF4-FFF2-40B4-BE49-F238E27FC236}">
                <a16:creationId xmlns:a16="http://schemas.microsoft.com/office/drawing/2014/main" id="{9ED7EC8D-B7BD-ED35-E473-4CF640BD10BF}"/>
              </a:ext>
            </a:extLst>
          </p:cNvPr>
          <p:cNvSpPr/>
          <p:nvPr/>
        </p:nvSpPr>
        <p:spPr>
          <a:xfrm>
            <a:off x="5083900" y="2501629"/>
            <a:ext cx="2033907" cy="3246027"/>
          </a:xfrm>
          <a:prstGeom prst="roundRect">
            <a:avLst/>
          </a:prstGeom>
          <a:solidFill>
            <a:srgbClr val="8C6A5E"/>
          </a:solidFill>
          <a:ln>
            <a:noFill/>
          </a:ln>
          <a:effectLst>
            <a:outerShdw blurRad="50800" dist="38100" dir="2700000" sx="101000" sy="101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TextBox 82">
            <a:extLst>
              <a:ext uri="{FF2B5EF4-FFF2-40B4-BE49-F238E27FC236}">
                <a16:creationId xmlns:a16="http://schemas.microsoft.com/office/drawing/2014/main" id="{C0B74706-00C1-A472-2621-CD5434FE5453}"/>
              </a:ext>
            </a:extLst>
          </p:cNvPr>
          <p:cNvSpPr txBox="1"/>
          <p:nvPr/>
        </p:nvSpPr>
        <p:spPr>
          <a:xfrm>
            <a:off x="5103272" y="2625426"/>
            <a:ext cx="2014535" cy="3247043"/>
          </a:xfrm>
          <a:prstGeom prst="rect">
            <a:avLst/>
          </a:prstGeom>
          <a:noFill/>
          <a:effectLst>
            <a:outerShdw blurRad="50800" dist="38100" dir="2700000" sx="101000" sy="101000" algn="tl" rotWithShape="0">
              <a:prstClr val="black">
                <a:alpha val="40000"/>
              </a:prstClr>
            </a:outerShdw>
          </a:effectLst>
        </p:spPr>
        <p:txBody>
          <a:bodyPr wrap="square" rtlCol="0">
            <a:spAutoFit/>
          </a:bodyPr>
          <a:lstStyle/>
          <a:p>
            <a:pPr algn="ctr"/>
            <a:r>
              <a:rPr lang="en-US" sz="2300" b="1">
                <a:solidFill>
                  <a:schemeClr val="bg1"/>
                </a:solidFill>
                <a:latin typeface="ADLaM Display" panose="02010000000000000000" pitchFamily="2" charset="0"/>
                <a:ea typeface="ADLaM Display" panose="02010000000000000000" pitchFamily="2" charset="0"/>
                <a:cs typeface="ADLaM Display" panose="02010000000000000000" pitchFamily="2" charset="0"/>
              </a:rPr>
              <a:t>E</a:t>
            </a:r>
            <a:r>
              <a:rPr lang="en-US" sz="1500" b="1">
                <a:solidFill>
                  <a:schemeClr val="bg1"/>
                </a:solidFill>
                <a:latin typeface="Open Sans" panose="020B0606030504020204" pitchFamily="34" charset="0"/>
                <a:ea typeface="Open Sans" panose="020B0606030504020204" pitchFamily="34" charset="0"/>
                <a:cs typeface="Open Sans" panose="020B0606030504020204" pitchFamily="34" charset="0"/>
              </a:rPr>
              <a:t>conomy</a:t>
            </a:r>
          </a:p>
          <a:p>
            <a:pPr algn="ctr"/>
            <a:r>
              <a:rPr lang="en-US" sz="1200" i="1">
                <a:solidFill>
                  <a:schemeClr val="bg1"/>
                </a:solidFill>
                <a:latin typeface="Open Sans" panose="020B0606030504020204" pitchFamily="34" charset="0"/>
                <a:ea typeface="Open Sans" panose="020B0606030504020204" pitchFamily="34" charset="0"/>
                <a:cs typeface="Open Sans" panose="020B0606030504020204" pitchFamily="34" charset="0"/>
              </a:rPr>
              <a:t>Valuing wealth, achievement, status and economic influence; caring about environmental issues if perceived as a threat to or opportunity for oneself</a:t>
            </a:r>
          </a:p>
          <a:p>
            <a:pPr algn="ctr"/>
            <a:endParaRPr lang="en-US" sz="15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Individual benefits</a:t>
            </a: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Economic opportunities</a:t>
            </a: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Jobs</a:t>
            </a: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Income</a:t>
            </a:r>
          </a:p>
          <a:p>
            <a:endParaRPr lang="fr-FR"/>
          </a:p>
        </p:txBody>
      </p:sp>
      <p:sp>
        <p:nvSpPr>
          <p:cNvPr id="87" name="Rectangle: Rounded Corners 86">
            <a:extLst>
              <a:ext uri="{FF2B5EF4-FFF2-40B4-BE49-F238E27FC236}">
                <a16:creationId xmlns:a16="http://schemas.microsoft.com/office/drawing/2014/main" id="{CFC4BD57-6E6A-7314-9AC0-4A986424A41F}"/>
              </a:ext>
            </a:extLst>
          </p:cNvPr>
          <p:cNvSpPr/>
          <p:nvPr/>
        </p:nvSpPr>
        <p:spPr>
          <a:xfrm>
            <a:off x="7353935" y="2501629"/>
            <a:ext cx="2033907" cy="3246027"/>
          </a:xfrm>
          <a:prstGeom prst="roundRect">
            <a:avLst/>
          </a:prstGeom>
          <a:solidFill>
            <a:srgbClr val="8C6A5E"/>
          </a:solidFill>
          <a:ln>
            <a:noFill/>
          </a:ln>
          <a:effectLst>
            <a:outerShdw blurRad="50800" dist="38100" dir="2700000" sx="101000" sy="101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TextBox 87">
            <a:extLst>
              <a:ext uri="{FF2B5EF4-FFF2-40B4-BE49-F238E27FC236}">
                <a16:creationId xmlns:a16="http://schemas.microsoft.com/office/drawing/2014/main" id="{BFDADA49-BD8F-2740-438F-F740DB472988}"/>
              </a:ext>
            </a:extLst>
          </p:cNvPr>
          <p:cNvSpPr txBox="1"/>
          <p:nvPr/>
        </p:nvSpPr>
        <p:spPr>
          <a:xfrm>
            <a:off x="7373307" y="2625426"/>
            <a:ext cx="2014535" cy="2154436"/>
          </a:xfrm>
          <a:prstGeom prst="rect">
            <a:avLst/>
          </a:prstGeom>
          <a:noFill/>
        </p:spPr>
        <p:txBody>
          <a:bodyPr wrap="square" rtlCol="0">
            <a:spAutoFit/>
          </a:bodyPr>
          <a:lstStyle/>
          <a:p>
            <a:pPr algn="ctr"/>
            <a:r>
              <a:rPr lang="en-US" sz="2300" b="1">
                <a:solidFill>
                  <a:schemeClr val="bg1"/>
                </a:solidFill>
                <a:latin typeface="ADLaM Display" panose="02010000000000000000" pitchFamily="2" charset="0"/>
                <a:ea typeface="ADLaM Display" panose="02010000000000000000" pitchFamily="2" charset="0"/>
                <a:cs typeface="ADLaM Display" panose="02010000000000000000" pitchFamily="2" charset="0"/>
              </a:rPr>
              <a:t>S</a:t>
            </a:r>
            <a:r>
              <a:rPr lang="en-US" sz="1500" b="1">
                <a:solidFill>
                  <a:schemeClr val="bg1"/>
                </a:solidFill>
                <a:latin typeface="Open Sans" panose="020B0606030504020204" pitchFamily="34" charset="0"/>
                <a:ea typeface="Open Sans" panose="020B0606030504020204" pitchFamily="34" charset="0"/>
                <a:cs typeface="Open Sans" panose="020B0606030504020204" pitchFamily="34" charset="0"/>
              </a:rPr>
              <a:t>tability</a:t>
            </a:r>
          </a:p>
          <a:p>
            <a:pPr algn="ctr"/>
            <a:r>
              <a:rPr lang="en-US" sz="1300" i="1">
                <a:solidFill>
                  <a:schemeClr val="bg1"/>
                </a:solidFill>
                <a:latin typeface="Open Sans" panose="020B0606030504020204" pitchFamily="34" charset="0"/>
                <a:ea typeface="Open Sans" panose="020B0606030504020204" pitchFamily="34" charset="0"/>
                <a:cs typeface="Open Sans" panose="020B0606030504020204" pitchFamily="34" charset="0"/>
              </a:rPr>
              <a:t>Valuing safety and </a:t>
            </a:r>
          </a:p>
          <a:p>
            <a:pPr algn="ctr"/>
            <a:r>
              <a:rPr lang="en-US" sz="1300" i="1">
                <a:solidFill>
                  <a:schemeClr val="bg1"/>
                </a:solidFill>
                <a:latin typeface="Open Sans" panose="020B0606030504020204" pitchFamily="34" charset="0"/>
                <a:ea typeface="Open Sans" panose="020B0606030504020204" pitchFamily="34" charset="0"/>
                <a:cs typeface="Open Sans" panose="020B0606030504020204" pitchFamily="34" charset="0"/>
              </a:rPr>
              <a:t>security, tradition, loyalty and social stability</a:t>
            </a:r>
          </a:p>
          <a:p>
            <a:pPr algn="ctr"/>
            <a:endParaRPr lang="en-US" sz="15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Continuity</a:t>
            </a: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Safety</a:t>
            </a: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Tradition</a:t>
            </a:r>
          </a:p>
          <a:p>
            <a:endParaRPr lang="fr-FR"/>
          </a:p>
        </p:txBody>
      </p:sp>
      <p:sp>
        <p:nvSpPr>
          <p:cNvPr id="92" name="Rectangle: Rounded Corners 91">
            <a:extLst>
              <a:ext uri="{FF2B5EF4-FFF2-40B4-BE49-F238E27FC236}">
                <a16:creationId xmlns:a16="http://schemas.microsoft.com/office/drawing/2014/main" id="{F830343D-2A1E-8DB2-2295-41AB8BE3F421}"/>
              </a:ext>
            </a:extLst>
          </p:cNvPr>
          <p:cNvSpPr/>
          <p:nvPr/>
        </p:nvSpPr>
        <p:spPr>
          <a:xfrm>
            <a:off x="9623969" y="2501629"/>
            <a:ext cx="2033907" cy="3246027"/>
          </a:xfrm>
          <a:prstGeom prst="roundRect">
            <a:avLst/>
          </a:prstGeom>
          <a:solidFill>
            <a:srgbClr val="8C6A5E"/>
          </a:solidFill>
          <a:ln>
            <a:noFill/>
          </a:ln>
          <a:effectLst>
            <a:outerShdw blurRad="50800" dist="38100" dir="2700000" sx="101000" sy="101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TextBox 92">
            <a:extLst>
              <a:ext uri="{FF2B5EF4-FFF2-40B4-BE49-F238E27FC236}">
                <a16:creationId xmlns:a16="http://schemas.microsoft.com/office/drawing/2014/main" id="{0490FE39-535F-E261-289C-E1D5E3227662}"/>
              </a:ext>
            </a:extLst>
          </p:cNvPr>
          <p:cNvSpPr txBox="1"/>
          <p:nvPr/>
        </p:nvSpPr>
        <p:spPr>
          <a:xfrm>
            <a:off x="9643341" y="2625426"/>
            <a:ext cx="2014535" cy="2077492"/>
          </a:xfrm>
          <a:prstGeom prst="rect">
            <a:avLst/>
          </a:prstGeom>
          <a:noFill/>
        </p:spPr>
        <p:txBody>
          <a:bodyPr wrap="square" rtlCol="0">
            <a:spAutoFit/>
          </a:bodyPr>
          <a:lstStyle/>
          <a:p>
            <a:pPr algn="ctr"/>
            <a:r>
              <a:rPr lang="en-US" sz="2300" b="1">
                <a:solidFill>
                  <a:schemeClr val="bg1"/>
                </a:solidFill>
                <a:latin typeface="ADLaM Display" panose="02010000000000000000" pitchFamily="2" charset="0"/>
                <a:ea typeface="ADLaM Display" panose="02010000000000000000" pitchFamily="2" charset="0"/>
                <a:cs typeface="ADLaM Display" panose="02010000000000000000" pitchFamily="2" charset="0"/>
              </a:rPr>
              <a:t>I</a:t>
            </a:r>
            <a:r>
              <a:rPr lang="en-US" sz="1500" b="1">
                <a:solidFill>
                  <a:schemeClr val="bg1"/>
                </a:solidFill>
                <a:latin typeface="Open Sans" panose="020B0606030504020204" pitchFamily="34" charset="0"/>
                <a:ea typeface="Open Sans" panose="020B0606030504020204" pitchFamily="34" charset="0"/>
                <a:cs typeface="Open Sans" panose="020B0606030504020204" pitchFamily="34" charset="0"/>
              </a:rPr>
              <a:t>nnovation</a:t>
            </a:r>
          </a:p>
          <a:p>
            <a:pPr algn="ctr"/>
            <a:r>
              <a:rPr lang="en-US" sz="1300" i="1">
                <a:solidFill>
                  <a:schemeClr val="bg1"/>
                </a:solidFill>
                <a:latin typeface="Open Sans" panose="020B0606030504020204" pitchFamily="34" charset="0"/>
                <a:ea typeface="Open Sans" panose="020B0606030504020204" pitchFamily="34" charset="0"/>
                <a:cs typeface="Open Sans" panose="020B0606030504020204" pitchFamily="34" charset="0"/>
              </a:rPr>
              <a:t>Valuing independence, self- direction and stimulation</a:t>
            </a:r>
          </a:p>
          <a:p>
            <a:pPr algn="ctr"/>
            <a:endParaRPr lang="en-US" sz="15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Openness to change</a:t>
            </a: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Transformation</a:t>
            </a:r>
          </a:p>
          <a:p>
            <a:pPr marL="285750" indent="-285750">
              <a:buFont typeface="Arial" panose="020B0604020202020204" pitchFamily="34" charset="0"/>
              <a:buChar char="•"/>
            </a:pPr>
            <a:r>
              <a:rPr lang="en-US" sz="1300">
                <a:solidFill>
                  <a:schemeClr val="bg1"/>
                </a:solidFill>
                <a:latin typeface="Open Sans" panose="020B0606030504020204" pitchFamily="34" charset="0"/>
                <a:ea typeface="Open Sans" panose="020B0606030504020204" pitchFamily="34" charset="0"/>
                <a:cs typeface="Open Sans" panose="020B0606030504020204" pitchFamily="34" charset="0"/>
              </a:rPr>
              <a:t>New solutions</a:t>
            </a:r>
          </a:p>
        </p:txBody>
      </p:sp>
      <p:pic>
        <p:nvPicPr>
          <p:cNvPr id="96" name="Graphic 95" descr="Users outline">
            <a:extLst>
              <a:ext uri="{FF2B5EF4-FFF2-40B4-BE49-F238E27FC236}">
                <a16:creationId xmlns:a16="http://schemas.microsoft.com/office/drawing/2014/main" id="{991CB0CB-27FC-4397-27F4-7910FD7017B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611904" y="2094486"/>
            <a:ext cx="457200" cy="457200"/>
          </a:xfrm>
          <a:prstGeom prst="rect">
            <a:avLst/>
          </a:prstGeom>
        </p:spPr>
      </p:pic>
      <p:pic>
        <p:nvPicPr>
          <p:cNvPr id="97" name="Picture 96" descr="A black background with a black square&#10;&#10;AI-generated content may be incorrect.">
            <a:extLst>
              <a:ext uri="{FF2B5EF4-FFF2-40B4-BE49-F238E27FC236}">
                <a16:creationId xmlns:a16="http://schemas.microsoft.com/office/drawing/2014/main" id="{2EDA8C4A-144F-8F87-44EA-0DE20CBD5AAC}"/>
              </a:ext>
            </a:extLst>
          </p:cNvPr>
          <p:cNvPicPr>
            <a:picLocks noChangeAspect="1"/>
          </p:cNvPicPr>
          <p:nvPr/>
        </p:nvPicPr>
        <p:blipFill>
          <a:blip r:embed="rId5">
            <a:extLst>
              <a:ext uri="{28A0092B-C50C-407E-A947-70E740481C1C}">
                <a14:useLocalDpi xmlns:a14="http://schemas.microsoft.com/office/drawing/2010/main" val="0"/>
              </a:ext>
            </a:extLst>
          </a:blip>
          <a:srcRect b="16661"/>
          <a:stretch>
            <a:fillRect/>
          </a:stretch>
        </p:blipFill>
        <p:spPr>
          <a:xfrm>
            <a:off x="10418339" y="2109938"/>
            <a:ext cx="437528" cy="364630"/>
          </a:xfrm>
          <a:prstGeom prst="rect">
            <a:avLst/>
          </a:prstGeom>
        </p:spPr>
      </p:pic>
      <p:pic>
        <p:nvPicPr>
          <p:cNvPr id="98" name="Picture 97" descr="A black background with a black square&#10;&#10;AI-generated content may be incorrect.">
            <a:extLst>
              <a:ext uri="{FF2B5EF4-FFF2-40B4-BE49-F238E27FC236}">
                <a16:creationId xmlns:a16="http://schemas.microsoft.com/office/drawing/2014/main" id="{250F9B15-5ADB-C34A-AC29-1C7AEA19B719}"/>
              </a:ext>
            </a:extLst>
          </p:cNvPr>
          <p:cNvPicPr>
            <a:picLocks noChangeAspect="1"/>
          </p:cNvPicPr>
          <p:nvPr/>
        </p:nvPicPr>
        <p:blipFill>
          <a:blip r:embed="rId6">
            <a:extLst>
              <a:ext uri="{28A0092B-C50C-407E-A947-70E740481C1C}">
                <a14:useLocalDpi xmlns:a14="http://schemas.microsoft.com/office/drawing/2010/main" val="0"/>
              </a:ext>
            </a:extLst>
          </a:blip>
          <a:srcRect b="15008"/>
          <a:stretch>
            <a:fillRect/>
          </a:stretch>
        </p:blipFill>
        <p:spPr>
          <a:xfrm>
            <a:off x="5920027" y="2114595"/>
            <a:ext cx="437230" cy="371613"/>
          </a:xfrm>
          <a:prstGeom prst="rect">
            <a:avLst/>
          </a:prstGeom>
        </p:spPr>
      </p:pic>
      <p:pic>
        <p:nvPicPr>
          <p:cNvPr id="99" name="Picture 98" descr="A black background with a black square&#10;&#10;AI-generated content may be incorrect.">
            <a:extLst>
              <a:ext uri="{FF2B5EF4-FFF2-40B4-BE49-F238E27FC236}">
                <a16:creationId xmlns:a16="http://schemas.microsoft.com/office/drawing/2014/main" id="{A3E4EA05-7CCD-AEEA-2972-09197D900B56}"/>
              </a:ext>
            </a:extLst>
          </p:cNvPr>
          <p:cNvPicPr>
            <a:picLocks noChangeAspect="1"/>
          </p:cNvPicPr>
          <p:nvPr/>
        </p:nvPicPr>
        <p:blipFill>
          <a:blip r:embed="rId7">
            <a:extLst>
              <a:ext uri="{28A0092B-C50C-407E-A947-70E740481C1C}">
                <a14:useLocalDpi xmlns:a14="http://schemas.microsoft.com/office/drawing/2010/main" val="0"/>
              </a:ext>
            </a:extLst>
          </a:blip>
          <a:srcRect b="17150"/>
          <a:stretch>
            <a:fillRect/>
          </a:stretch>
        </p:blipFill>
        <p:spPr>
          <a:xfrm>
            <a:off x="8145599" y="2094561"/>
            <a:ext cx="437644" cy="362589"/>
          </a:xfrm>
          <a:prstGeom prst="rect">
            <a:avLst/>
          </a:prstGeom>
        </p:spPr>
      </p:pic>
      <p:sp>
        <p:nvSpPr>
          <p:cNvPr id="103" name="Title 1">
            <a:extLst>
              <a:ext uri="{FF2B5EF4-FFF2-40B4-BE49-F238E27FC236}">
                <a16:creationId xmlns:a16="http://schemas.microsoft.com/office/drawing/2014/main" id="{1415DD23-B780-B98A-3C94-E2ECD4D6C0D5}"/>
              </a:ext>
            </a:extLst>
          </p:cNvPr>
          <p:cNvSpPr txBox="1">
            <a:spLocks/>
          </p:cNvSpPr>
          <p:nvPr/>
        </p:nvSpPr>
        <p:spPr>
          <a:xfrm>
            <a:off x="838200" y="365125"/>
            <a:ext cx="10515600" cy="783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537355"/>
                </a:solidFill>
                <a:latin typeface="Montserrat Black" panose="00000A00000000000000" pitchFamily="2" charset="0"/>
                <a:ea typeface="+mj-ea"/>
                <a:cs typeface="+mj-cs"/>
              </a:defRPr>
            </a:lvl1pPr>
          </a:lstStyle>
          <a:p>
            <a:pPr fontAlgn="auto">
              <a:spcAft>
                <a:spcPts val="0"/>
              </a:spcAft>
            </a:pPr>
            <a:r>
              <a:rPr lang="en-US"/>
              <a:t>Step 2: Value orientation</a:t>
            </a:r>
            <a:endParaRPr lang="fr-FR"/>
          </a:p>
        </p:txBody>
      </p:sp>
      <p:sp>
        <p:nvSpPr>
          <p:cNvPr id="104" name="TextBox 103">
            <a:extLst>
              <a:ext uri="{FF2B5EF4-FFF2-40B4-BE49-F238E27FC236}">
                <a16:creationId xmlns:a16="http://schemas.microsoft.com/office/drawing/2014/main" id="{DA0D80C3-F456-DDF0-FBC2-5F84E004EC53}"/>
              </a:ext>
            </a:extLst>
          </p:cNvPr>
          <p:cNvSpPr txBox="1"/>
          <p:nvPr/>
        </p:nvSpPr>
        <p:spPr>
          <a:xfrm>
            <a:off x="838200" y="1008052"/>
            <a:ext cx="10189544" cy="630942"/>
          </a:xfrm>
          <a:prstGeom prst="rect">
            <a:avLst/>
          </a:prstGeom>
          <a:noFill/>
        </p:spPr>
        <p:txBody>
          <a:bodyPr wrap="square" rtlCol="0">
            <a:spAutoFit/>
          </a:bodyPr>
          <a:lstStyle/>
          <a:p>
            <a:r>
              <a:rPr lang="en-US" sz="1700" i="1">
                <a:solidFill>
                  <a:schemeClr val="accent4"/>
                </a:solidFill>
                <a:latin typeface="Montserrat Black" panose="00000A00000000000000" pitchFamily="2" charset="0"/>
                <a:ea typeface="+mj-ea"/>
                <a:cs typeface="+mj-cs"/>
              </a:rPr>
              <a:t>Five potential ethical perspectives to guide decision-making</a:t>
            </a:r>
            <a:endParaRPr lang="fr-FR" sz="1700" i="1">
              <a:solidFill>
                <a:schemeClr val="accent4"/>
              </a:solidFill>
              <a:latin typeface="Montserrat Black" panose="00000A00000000000000" pitchFamily="2" charset="0"/>
              <a:ea typeface="+mj-ea"/>
              <a:cs typeface="+mj-cs"/>
            </a:endParaRPr>
          </a:p>
          <a:p>
            <a:endParaRPr lang="fr-FR" sz="1700" i="1">
              <a:solidFill>
                <a:schemeClr val="accent4"/>
              </a:solidFill>
              <a:latin typeface="Montserrat Black" panose="00000A00000000000000" pitchFamily="2" charset="0"/>
              <a:ea typeface="+mj-ea"/>
              <a:cs typeface="+mj-cs"/>
            </a:endParaRPr>
          </a:p>
        </p:txBody>
      </p:sp>
    </p:spTree>
    <p:extLst>
      <p:ext uri="{BB962C8B-B14F-4D97-AF65-F5344CB8AC3E}">
        <p14:creationId xmlns:p14="http://schemas.microsoft.com/office/powerpoint/2010/main" val="1858328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C44D-EAB1-AA13-5761-C98928CDD473}"/>
              </a:ext>
            </a:extLst>
          </p:cNvPr>
          <p:cNvSpPr>
            <a:spLocks noGrp="1"/>
          </p:cNvSpPr>
          <p:nvPr>
            <p:ph type="title"/>
          </p:nvPr>
        </p:nvSpPr>
        <p:spPr/>
        <p:txBody>
          <a:bodyPr>
            <a:normAutofit/>
          </a:bodyPr>
          <a:lstStyle/>
          <a:p>
            <a:r>
              <a:rPr lang="nl-NL" sz="3100" dirty="0" err="1"/>
              <a:t>Spatial</a:t>
            </a:r>
            <a:r>
              <a:rPr lang="nl-NL" sz="3100" dirty="0"/>
              <a:t> planning </a:t>
            </a:r>
            <a:r>
              <a:rPr lang="nl-NL" sz="3100" dirty="0" err="1"/>
              <a:t>strategies</a:t>
            </a:r>
            <a:r>
              <a:rPr lang="nl-NL" sz="3100" dirty="0"/>
              <a:t> / </a:t>
            </a:r>
            <a:r>
              <a:rPr lang="nl-NL" sz="3100" dirty="0" err="1"/>
              <a:t>Scenarios</a:t>
            </a:r>
            <a:endParaRPr lang="nl-NL" sz="3100" dirty="0"/>
          </a:p>
        </p:txBody>
      </p:sp>
      <p:sp>
        <p:nvSpPr>
          <p:cNvPr id="3" name="Content Placeholder 2">
            <a:extLst>
              <a:ext uri="{FF2B5EF4-FFF2-40B4-BE49-F238E27FC236}">
                <a16:creationId xmlns:a16="http://schemas.microsoft.com/office/drawing/2014/main" id="{AC320CAE-5139-C4BB-766F-EE58A00DDF2D}"/>
              </a:ext>
            </a:extLst>
          </p:cNvPr>
          <p:cNvSpPr>
            <a:spLocks noGrp="1"/>
          </p:cNvSpPr>
          <p:nvPr>
            <p:ph idx="1"/>
          </p:nvPr>
        </p:nvSpPr>
        <p:spPr/>
        <p:txBody>
          <a:bodyPr>
            <a:normAutofit/>
          </a:bodyPr>
          <a:lstStyle/>
          <a:p>
            <a:pPr marL="0" indent="0">
              <a:buNone/>
            </a:pPr>
            <a:r>
              <a:rPr lang="en-GB" sz="2000" dirty="0">
                <a:solidFill>
                  <a:schemeClr val="tx1"/>
                </a:solidFill>
              </a:rPr>
              <a:t>These spatial planning strategies present differentiated objectives, actions and land uses as possible alternatives for the future of the xx sites:</a:t>
            </a:r>
          </a:p>
        </p:txBody>
      </p:sp>
      <p:sp>
        <p:nvSpPr>
          <p:cNvPr id="7" name="Google Shape;1335;p28">
            <a:extLst>
              <a:ext uri="{FF2B5EF4-FFF2-40B4-BE49-F238E27FC236}">
                <a16:creationId xmlns:a16="http://schemas.microsoft.com/office/drawing/2014/main" id="{C2875E42-25FC-C219-7433-FC59247C5D74}"/>
              </a:ext>
            </a:extLst>
          </p:cNvPr>
          <p:cNvSpPr/>
          <p:nvPr/>
        </p:nvSpPr>
        <p:spPr>
          <a:xfrm>
            <a:off x="6566128" y="3256170"/>
            <a:ext cx="4455797" cy="1316736"/>
          </a:xfrm>
          <a:custGeom>
            <a:avLst/>
            <a:gdLst/>
            <a:ahLst/>
            <a:cxnLst/>
            <a:rect l="l" t="t" r="r" b="b"/>
            <a:pathLst>
              <a:path w="69950" h="32934" fill="none" extrusionOk="0">
                <a:moveTo>
                  <a:pt x="0" y="5085"/>
                </a:moveTo>
                <a:lnTo>
                  <a:pt x="0" y="1989"/>
                </a:lnTo>
                <a:cubicBezTo>
                  <a:pt x="0" y="894"/>
                  <a:pt x="893" y="1"/>
                  <a:pt x="2001" y="1"/>
                </a:cubicBezTo>
                <a:lnTo>
                  <a:pt x="67949" y="1"/>
                </a:lnTo>
                <a:cubicBezTo>
                  <a:pt x="69057" y="1"/>
                  <a:pt x="69950" y="894"/>
                  <a:pt x="69950" y="1989"/>
                </a:cubicBezTo>
                <a:lnTo>
                  <a:pt x="69950" y="30933"/>
                </a:lnTo>
                <a:cubicBezTo>
                  <a:pt x="69950" y="32041"/>
                  <a:pt x="69057" y="32934"/>
                  <a:pt x="67949" y="32934"/>
                </a:cubicBezTo>
                <a:lnTo>
                  <a:pt x="45339" y="32934"/>
                </a:lnTo>
                <a:lnTo>
                  <a:pt x="45530" y="32934"/>
                </a:lnTo>
                <a:lnTo>
                  <a:pt x="2001" y="32934"/>
                </a:lnTo>
                <a:cubicBezTo>
                  <a:pt x="893" y="32934"/>
                  <a:pt x="0" y="32041"/>
                  <a:pt x="0" y="30933"/>
                </a:cubicBezTo>
                <a:lnTo>
                  <a:pt x="0" y="18110"/>
                </a:lnTo>
              </a:path>
            </a:pathLst>
          </a:custGeom>
          <a:ln w="28575">
            <a:headEnd type="none" w="sm" len="sm"/>
            <a:tailEnd type="none" w="sm" len="sm"/>
          </a:ln>
        </p:spPr>
        <p:style>
          <a:lnRef idx="1">
            <a:schemeClr val="accent1"/>
          </a:lnRef>
          <a:fillRef idx="0">
            <a:schemeClr val="accent1"/>
          </a:fillRef>
          <a:effectRef idx="0">
            <a:schemeClr val="accent1"/>
          </a:effectRef>
          <a:fontRef idx="minor">
            <a:schemeClr val="tx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1337;p28">
            <a:extLst>
              <a:ext uri="{FF2B5EF4-FFF2-40B4-BE49-F238E27FC236}">
                <a16:creationId xmlns:a16="http://schemas.microsoft.com/office/drawing/2014/main" id="{BC5BB327-A34E-4016-7C07-B213BF16A68E}"/>
              </a:ext>
            </a:extLst>
          </p:cNvPr>
          <p:cNvSpPr txBox="1"/>
          <p:nvPr/>
        </p:nvSpPr>
        <p:spPr>
          <a:xfrm>
            <a:off x="5839798" y="3513047"/>
            <a:ext cx="1417762" cy="48824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700">
                <a:solidFill>
                  <a:schemeClr val="accent1">
                    <a:lumMod val="60000"/>
                    <a:lumOff val="40000"/>
                  </a:schemeClr>
                </a:solidFill>
                <a:latin typeface="Montserrat Black" panose="00000A00000000000000" pitchFamily="2" charset="0"/>
                <a:ea typeface="Open Sans" panose="020B0606030504020204" pitchFamily="34" charset="0"/>
                <a:cs typeface="Open Sans" panose="020B0606030504020204" pitchFamily="34" charset="0"/>
                <a:sym typeface="Fira Sans Extra Condensed Medium"/>
              </a:rPr>
              <a:t>SPS2</a:t>
            </a:r>
            <a:endParaRPr sz="2700">
              <a:solidFill>
                <a:schemeClr val="accent1">
                  <a:lumMod val="60000"/>
                  <a:lumOff val="40000"/>
                </a:schemeClr>
              </a:solidFill>
              <a:latin typeface="Montserrat Black" panose="00000A00000000000000" pitchFamily="2" charset="0"/>
              <a:ea typeface="Open Sans" panose="020B0606030504020204" pitchFamily="34" charset="0"/>
              <a:cs typeface="Open Sans" panose="020B0606030504020204" pitchFamily="34" charset="0"/>
            </a:endParaRPr>
          </a:p>
        </p:txBody>
      </p:sp>
      <p:sp>
        <p:nvSpPr>
          <p:cNvPr id="9" name="Google Shape;1343;p28">
            <a:extLst>
              <a:ext uri="{FF2B5EF4-FFF2-40B4-BE49-F238E27FC236}">
                <a16:creationId xmlns:a16="http://schemas.microsoft.com/office/drawing/2014/main" id="{B80F5D0F-0090-4BDC-7795-591985640AFC}"/>
              </a:ext>
            </a:extLst>
          </p:cNvPr>
          <p:cNvSpPr txBox="1"/>
          <p:nvPr/>
        </p:nvSpPr>
        <p:spPr>
          <a:xfrm>
            <a:off x="6997680" y="3700201"/>
            <a:ext cx="3764304" cy="524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xx</a:t>
            </a:r>
            <a:endPar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Fira Sans Extra Condensed Medium"/>
            </a:endParaRPr>
          </a:p>
        </p:txBody>
      </p:sp>
      <p:sp>
        <p:nvSpPr>
          <p:cNvPr id="11" name="Google Shape;1335;p28">
            <a:extLst>
              <a:ext uri="{FF2B5EF4-FFF2-40B4-BE49-F238E27FC236}">
                <a16:creationId xmlns:a16="http://schemas.microsoft.com/office/drawing/2014/main" id="{486BA8F5-EE5C-10D4-6001-365290051EBD}"/>
              </a:ext>
            </a:extLst>
          </p:cNvPr>
          <p:cNvSpPr/>
          <p:nvPr/>
        </p:nvSpPr>
        <p:spPr>
          <a:xfrm>
            <a:off x="1338346" y="3256170"/>
            <a:ext cx="4455797" cy="1316736"/>
          </a:xfrm>
          <a:custGeom>
            <a:avLst/>
            <a:gdLst/>
            <a:ahLst/>
            <a:cxnLst/>
            <a:rect l="l" t="t" r="r" b="b"/>
            <a:pathLst>
              <a:path w="69950" h="32934" fill="none" extrusionOk="0">
                <a:moveTo>
                  <a:pt x="0" y="5085"/>
                </a:moveTo>
                <a:lnTo>
                  <a:pt x="0" y="1989"/>
                </a:lnTo>
                <a:cubicBezTo>
                  <a:pt x="0" y="894"/>
                  <a:pt x="893" y="1"/>
                  <a:pt x="2001" y="1"/>
                </a:cubicBezTo>
                <a:lnTo>
                  <a:pt x="67949" y="1"/>
                </a:lnTo>
                <a:cubicBezTo>
                  <a:pt x="69057" y="1"/>
                  <a:pt x="69950" y="894"/>
                  <a:pt x="69950" y="1989"/>
                </a:cubicBezTo>
                <a:lnTo>
                  <a:pt x="69950" y="30933"/>
                </a:lnTo>
                <a:cubicBezTo>
                  <a:pt x="69950" y="32041"/>
                  <a:pt x="69057" y="32934"/>
                  <a:pt x="67949" y="32934"/>
                </a:cubicBezTo>
                <a:lnTo>
                  <a:pt x="45339" y="32934"/>
                </a:lnTo>
                <a:lnTo>
                  <a:pt x="45530" y="32934"/>
                </a:lnTo>
                <a:lnTo>
                  <a:pt x="2001" y="32934"/>
                </a:lnTo>
                <a:cubicBezTo>
                  <a:pt x="893" y="32934"/>
                  <a:pt x="0" y="32041"/>
                  <a:pt x="0" y="30933"/>
                </a:cubicBezTo>
                <a:lnTo>
                  <a:pt x="0" y="18110"/>
                </a:lnTo>
              </a:path>
            </a:pathLst>
          </a:custGeom>
          <a:ln w="28575">
            <a:headEnd type="none" w="sm" len="sm"/>
            <a:tailEnd type="none" w="sm" len="sm"/>
          </a:ln>
        </p:spPr>
        <p:style>
          <a:lnRef idx="1">
            <a:schemeClr val="accent1"/>
          </a:lnRef>
          <a:fillRef idx="0">
            <a:schemeClr val="accent1"/>
          </a:fillRef>
          <a:effectRef idx="0">
            <a:schemeClr val="accent1"/>
          </a:effectRef>
          <a:fontRef idx="minor">
            <a:schemeClr val="tx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3" name="Google Shape;1337;p28">
            <a:extLst>
              <a:ext uri="{FF2B5EF4-FFF2-40B4-BE49-F238E27FC236}">
                <a16:creationId xmlns:a16="http://schemas.microsoft.com/office/drawing/2014/main" id="{5EB47155-5EB7-8325-1C37-FD6D7B26A9F5}"/>
              </a:ext>
            </a:extLst>
          </p:cNvPr>
          <p:cNvSpPr txBox="1"/>
          <p:nvPr/>
        </p:nvSpPr>
        <p:spPr>
          <a:xfrm>
            <a:off x="612016" y="3474145"/>
            <a:ext cx="1417762" cy="48824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700">
                <a:solidFill>
                  <a:schemeClr val="accent1">
                    <a:lumMod val="60000"/>
                    <a:lumOff val="40000"/>
                  </a:schemeClr>
                </a:solidFill>
                <a:latin typeface="Montserrat Black" panose="00000A00000000000000" pitchFamily="2" charset="0"/>
                <a:ea typeface="Open Sans" panose="020B0606030504020204" pitchFamily="34" charset="0"/>
                <a:cs typeface="Open Sans" panose="020B0606030504020204" pitchFamily="34" charset="0"/>
                <a:sym typeface="Fira Sans Extra Condensed Medium"/>
              </a:rPr>
              <a:t>SPS1</a:t>
            </a:r>
            <a:endParaRPr sz="2700">
              <a:solidFill>
                <a:schemeClr val="accent1">
                  <a:lumMod val="60000"/>
                  <a:lumOff val="40000"/>
                </a:schemeClr>
              </a:solidFill>
              <a:latin typeface="Montserrat Black" panose="00000A00000000000000" pitchFamily="2" charset="0"/>
              <a:ea typeface="Open Sans" panose="020B0606030504020204" pitchFamily="34" charset="0"/>
              <a:cs typeface="Open Sans" panose="020B0606030504020204" pitchFamily="34" charset="0"/>
            </a:endParaRPr>
          </a:p>
        </p:txBody>
      </p:sp>
      <p:sp>
        <p:nvSpPr>
          <p:cNvPr id="15" name="Google Shape;1343;p28">
            <a:extLst>
              <a:ext uri="{FF2B5EF4-FFF2-40B4-BE49-F238E27FC236}">
                <a16:creationId xmlns:a16="http://schemas.microsoft.com/office/drawing/2014/main" id="{FADD9270-AA03-930B-2391-B4348C0EABB8}"/>
              </a:ext>
            </a:extLst>
          </p:cNvPr>
          <p:cNvSpPr txBox="1"/>
          <p:nvPr/>
        </p:nvSpPr>
        <p:spPr>
          <a:xfrm>
            <a:off x="1769898" y="3700201"/>
            <a:ext cx="3764304" cy="524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n-GB"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xx</a:t>
            </a:r>
            <a:endParaRPr sz="1800" b="1" dirty="0">
              <a:solidFill>
                <a:srgbClr val="434343"/>
              </a:solidFill>
              <a:latin typeface="Open Sans" panose="020B0606030504020204" pitchFamily="34" charset="0"/>
              <a:ea typeface="Open Sans" panose="020B0606030504020204" pitchFamily="34" charset="0"/>
              <a:cs typeface="Open Sans" panose="020B0606030504020204" pitchFamily="34" charset="0"/>
              <a:sym typeface="Fira Sans Extra Condensed Medium"/>
            </a:endParaRPr>
          </a:p>
        </p:txBody>
      </p:sp>
    </p:spTree>
    <p:extLst>
      <p:ext uri="{BB962C8B-B14F-4D97-AF65-F5344CB8AC3E}">
        <p14:creationId xmlns:p14="http://schemas.microsoft.com/office/powerpoint/2010/main" val="3868857098"/>
      </p:ext>
    </p:extLst>
  </p:cSld>
  <p:clrMapOvr>
    <a:masterClrMapping/>
  </p:clrMapOvr>
</p:sld>
</file>

<file path=ppt/theme/theme1.xml><?xml version="1.0" encoding="utf-8"?>
<a:theme xmlns:a="http://schemas.openxmlformats.org/drawingml/2006/main" name="1_Custom Design">
  <a:themeElements>
    <a:clrScheme name="Custom 1">
      <a:dk1>
        <a:sysClr val="windowText" lastClr="000000"/>
      </a:dk1>
      <a:lt1>
        <a:sysClr val="window" lastClr="FFFFFF"/>
      </a:lt1>
      <a:dk2>
        <a:srgbClr val="0E2841"/>
      </a:dk2>
      <a:lt2>
        <a:srgbClr val="E8E8E8"/>
      </a:lt2>
      <a:accent1>
        <a:srgbClr val="537355"/>
      </a:accent1>
      <a:accent2>
        <a:srgbClr val="95A67B"/>
      </a:accent2>
      <a:accent3>
        <a:srgbClr val="CFD9C1"/>
      </a:accent3>
      <a:accent4>
        <a:srgbClr val="8C6A5E"/>
      </a:accent4>
      <a:accent5>
        <a:srgbClr val="404841"/>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46c72b9-0169-48c7-9b22-dba033772159" xsi:nil="true"/>
    <lcf76f155ced4ddcb4097134ff3c332f xmlns="795b7700-b99b-4da5-aab3-aa3c0a739da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Asiakirja" ma:contentTypeID="0x0101001391C0BF916DD14A9D8951D3A108B114" ma:contentTypeVersion="17" ma:contentTypeDescription="Luo uusi asiakirja." ma:contentTypeScope="" ma:versionID="e0b4072da6ba134b4e3d9fe0fb8e3657">
  <xsd:schema xmlns:xsd="http://www.w3.org/2001/XMLSchema" xmlns:xs="http://www.w3.org/2001/XMLSchema" xmlns:p="http://schemas.microsoft.com/office/2006/metadata/properties" xmlns:ns2="795b7700-b99b-4da5-aab3-aa3c0a739dae" xmlns:ns3="546c72b9-0169-48c7-9b22-dba033772159" targetNamespace="http://schemas.microsoft.com/office/2006/metadata/properties" ma:root="true" ma:fieldsID="dbba3b569508e21480b050758ee3524c" ns2:_="" ns3:_="">
    <xsd:import namespace="795b7700-b99b-4da5-aab3-aa3c0a739dae"/>
    <xsd:import namespace="546c72b9-0169-48c7-9b22-dba0337721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5b7700-b99b-4da5-aab3-aa3c0a739d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Kuvien tunnisteet" ma:readOnly="false" ma:fieldId="{5cf76f15-5ced-4ddc-b409-7134ff3c332f}" ma:taxonomyMulti="true" ma:sspId="9ff1cd08-4fe1-44e5-9483-1d2ab2b945d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6c72b9-0169-48c7-9b22-dba033772159"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element name="TaxCatchAll" ma:index="16" nillable="true" ma:displayName="Taxonomy Catch All Column" ma:hidden="true" ma:list="{ef36fdfd-a600-4a3b-ad5c-02aa191edb7e}" ma:internalName="TaxCatchAll" ma:showField="CatchAllData" ma:web="546c72b9-0169-48c7-9b22-dba0337721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89E105-43CD-4183-A3E0-3162F3293CD5}">
  <ds:schemaRefs>
    <ds:schemaRef ds:uri="http://schemas.microsoft.com/office/2006/documentManagement/types"/>
    <ds:schemaRef ds:uri="546c72b9-0169-48c7-9b22-dba033772159"/>
    <ds:schemaRef ds:uri="http://schemas.microsoft.com/office/2006/metadata/properties"/>
    <ds:schemaRef ds:uri="795b7700-b99b-4da5-aab3-aa3c0a739dae"/>
    <ds:schemaRef ds:uri="http://schemas.openxmlformats.org/package/2006/metadata/core-properties"/>
    <ds:schemaRef ds:uri="http://purl.org/dc/dcmitype/"/>
    <ds:schemaRef ds:uri="http://www.w3.org/XML/1998/namespace"/>
    <ds:schemaRef ds:uri="http://purl.org/dc/elements/1.1/"/>
    <ds:schemaRef ds:uri="http://purl.org/dc/terms/"/>
    <ds:schemaRef ds:uri="http://schemas.microsoft.com/office/infopath/2007/PartnerControls"/>
  </ds:schemaRefs>
</ds:datastoreItem>
</file>

<file path=customXml/itemProps2.xml><?xml version="1.0" encoding="utf-8"?>
<ds:datastoreItem xmlns:ds="http://schemas.openxmlformats.org/officeDocument/2006/customXml" ds:itemID="{1861FD14-0797-4720-A73C-DBA7504CACB0}">
  <ds:schemaRefs>
    <ds:schemaRef ds:uri="http://schemas.microsoft.com/sharepoint/v3/contenttype/forms"/>
  </ds:schemaRefs>
</ds:datastoreItem>
</file>

<file path=customXml/itemProps3.xml><?xml version="1.0" encoding="utf-8"?>
<ds:datastoreItem xmlns:ds="http://schemas.openxmlformats.org/officeDocument/2006/customXml" ds:itemID="{6A39D3F9-1C19-44D2-B0F6-147AF7212B07}">
  <ds:schemaRefs>
    <ds:schemaRef ds:uri="http://schemas.microsoft.com/office/2006/metadata/longProperties"/>
  </ds:schemaRefs>
</ds:datastoreItem>
</file>

<file path=customXml/itemProps4.xml><?xml version="1.0" encoding="utf-8"?>
<ds:datastoreItem xmlns:ds="http://schemas.openxmlformats.org/officeDocument/2006/customXml" ds:itemID="{101AC443-B707-4FAA-9B20-20EE590831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5b7700-b99b-4da5-aab3-aa3c0a739dae"/>
    <ds:schemaRef ds:uri="546c72b9-0169-48c7-9b22-dba0337721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2332</Words>
  <Application>Microsoft Office PowerPoint</Application>
  <PresentationFormat>Widescreen</PresentationFormat>
  <Paragraphs>331</Paragraphs>
  <Slides>23</Slides>
  <Notes>11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1_Custom Design</vt:lpstr>
      <vt:lpstr>WIDER VALUES  Focus Group </vt:lpstr>
      <vt:lpstr>Drill of the workshop and facilitation</vt:lpstr>
      <vt:lpstr>Game steps</vt:lpstr>
      <vt:lpstr>Wider values focus group  </vt:lpstr>
      <vt:lpstr>Indicators to assess wider values</vt:lpstr>
      <vt:lpstr>Step 1: High priority indicators</vt:lpstr>
      <vt:lpstr>Step 1: High priority indicators</vt:lpstr>
      <vt:lpstr>PowerPoint Presentation</vt:lpstr>
      <vt:lpstr>Spatial planning strategies / Scenarios</vt:lpstr>
      <vt:lpstr>Step 2: Value orientation</vt:lpstr>
      <vt:lpstr>PowerPoint Presentation</vt:lpstr>
      <vt:lpstr>Step 3: Design your future (land)</vt:lpstr>
      <vt:lpstr>Pitch and Debrief</vt:lpstr>
      <vt:lpstr>PowerPoint Presentation</vt:lpstr>
      <vt:lpstr>PowerPoint Presentation</vt:lpstr>
      <vt:lpstr>PowerPoint Presentation</vt:lpstr>
      <vt:lpstr>Appendix</vt:lpstr>
      <vt:lpstr>Materials to download</vt:lpstr>
      <vt:lpstr>Indicators 1/4</vt:lpstr>
      <vt:lpstr>Indicators 2/4</vt:lpstr>
      <vt:lpstr>Indicators 3/4</vt:lpstr>
      <vt:lpstr>Indicators 4/4</vt:lpstr>
      <vt:lpstr>Tokens for the game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EASI-SMR</dc:title>
  <dc:creator>Agnès LOUBIERE</dc:creator>
  <cp:lastModifiedBy>Marie VEYS</cp:lastModifiedBy>
  <cp:revision>2</cp:revision>
  <dcterms:created xsi:type="dcterms:W3CDTF">2024-10-07T12:27:49Z</dcterms:created>
  <dcterms:modified xsi:type="dcterms:W3CDTF">2026-03-27T14:17:11Z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Signature">
    <vt:lpwstr/>
  </property>
  <property fmtid="{D5CDD505-2E9C-101B-9397-08002B2CF9AE}" pid="3" name="display_urn:schemas-microsoft-com:office:office#Editor">
    <vt:lpwstr>Agnès LOUBIERE</vt:lpwstr>
  </property>
  <property fmtid="{D5CDD505-2E9C-101B-9397-08002B2CF9AE}" pid="4" name="Order">
    <vt:lpwstr>900.000000000000</vt:lpwstr>
  </property>
  <property fmtid="{D5CDD505-2E9C-101B-9397-08002B2CF9AE}" pid="5" name="xd_ProgID">
    <vt:lpwstr/>
  </property>
  <property fmtid="{D5CDD505-2E9C-101B-9397-08002B2CF9AE}" pid="6" name="_ExtendedDescription">
    <vt:lpwstr/>
  </property>
  <property fmtid="{D5CDD505-2E9C-101B-9397-08002B2CF9AE}" pid="7" name="display_urn:schemas-microsoft-com:office:office#Author">
    <vt:lpwstr>Agnès LOUBIERE</vt:lpwstr>
  </property>
  <property fmtid="{D5CDD505-2E9C-101B-9397-08002B2CF9AE}" pid="8" name="ComplianceAssetId">
    <vt:lpwstr/>
  </property>
  <property fmtid="{D5CDD505-2E9C-101B-9397-08002B2CF9AE}" pid="9" name="TemplateUrl">
    <vt:lpwstr/>
  </property>
  <property fmtid="{D5CDD505-2E9C-101B-9397-08002B2CF9AE}" pid="10" name="ContentTypeId">
    <vt:lpwstr>0x0101001391C0BF916DD14A9D8951D3A108B114</vt:lpwstr>
  </property>
  <property fmtid="{D5CDD505-2E9C-101B-9397-08002B2CF9AE}" pid="11" name="TriggerFlowInfo">
    <vt:lpwstr/>
  </property>
  <property fmtid="{D5CDD505-2E9C-101B-9397-08002B2CF9AE}" pid="12" name="lcf76f155ced4ddcb4097134ff3c332f">
    <vt:lpwstr/>
  </property>
  <property fmtid="{D5CDD505-2E9C-101B-9397-08002B2CF9AE}" pid="13" name="MediaServiceImageTags">
    <vt:lpwstr/>
  </property>
  <property fmtid="{D5CDD505-2E9C-101B-9397-08002B2CF9AE}" pid="14" name="MSIP_Label_2d26f538-337a-4593-a7e6-123667b1a538_Enabled">
    <vt:lpwstr>true</vt:lpwstr>
  </property>
  <property fmtid="{D5CDD505-2E9C-101B-9397-08002B2CF9AE}" pid="15" name="MSIP_Label_2d26f538-337a-4593-a7e6-123667b1a538_SetDate">
    <vt:lpwstr>2024-11-05T16:31:12Z</vt:lpwstr>
  </property>
  <property fmtid="{D5CDD505-2E9C-101B-9397-08002B2CF9AE}" pid="16" name="MSIP_Label_2d26f538-337a-4593-a7e6-123667b1a538_Method">
    <vt:lpwstr>Standard</vt:lpwstr>
  </property>
  <property fmtid="{D5CDD505-2E9C-101B-9397-08002B2CF9AE}" pid="17" name="MSIP_Label_2d26f538-337a-4593-a7e6-123667b1a538_Name">
    <vt:lpwstr>C1 Interne</vt:lpwstr>
  </property>
  <property fmtid="{D5CDD505-2E9C-101B-9397-08002B2CF9AE}" pid="18" name="MSIP_Label_2d26f538-337a-4593-a7e6-123667b1a538_SiteId">
    <vt:lpwstr>e242425b-70fc-44dc-9ddf-c21e304e6c80</vt:lpwstr>
  </property>
  <property fmtid="{D5CDD505-2E9C-101B-9397-08002B2CF9AE}" pid="19" name="MSIP_Label_2d26f538-337a-4593-a7e6-123667b1a538_ActionId">
    <vt:lpwstr>d5025bdd-7d6b-49f3-b66d-62795b160b48</vt:lpwstr>
  </property>
  <property fmtid="{D5CDD505-2E9C-101B-9397-08002B2CF9AE}" pid="20" name="MSIP_Label_2d26f538-337a-4593-a7e6-123667b1a538_ContentBits">
    <vt:lpwstr>0</vt:lpwstr>
  </property>
</Properties>
</file>